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autoCompressPictures="0">
  <p:sldMasterIdLst>
    <p:sldMasterId id="2147483648" r:id="rId1"/>
    <p:sldMasterId id="2147483671" r:id="rId2"/>
    <p:sldMasterId id="2147483673" r:id="rId3"/>
  </p:sldMasterIdLst>
  <p:notesMasterIdLst>
    <p:notesMasterId r:id="rId42"/>
  </p:notesMasterIdLst>
  <p:sldIdLst>
    <p:sldId id="256" r:id="rId4"/>
    <p:sldId id="257" r:id="rId5"/>
    <p:sldId id="324" r:id="rId6"/>
    <p:sldId id="260" r:id="rId7"/>
    <p:sldId id="331" r:id="rId8"/>
    <p:sldId id="330" r:id="rId9"/>
    <p:sldId id="329" r:id="rId10"/>
    <p:sldId id="267" r:id="rId11"/>
    <p:sldId id="270" r:id="rId12"/>
    <p:sldId id="274" r:id="rId13"/>
    <p:sldId id="335" r:id="rId14"/>
    <p:sldId id="334" r:id="rId15"/>
    <p:sldId id="333" r:id="rId16"/>
    <p:sldId id="278" r:id="rId17"/>
    <p:sldId id="327" r:id="rId18"/>
    <p:sldId id="294" r:id="rId19"/>
    <p:sldId id="296" r:id="rId20"/>
    <p:sldId id="298" r:id="rId21"/>
    <p:sldId id="299" r:id="rId22"/>
    <p:sldId id="301" r:id="rId23"/>
    <p:sldId id="303" r:id="rId24"/>
    <p:sldId id="304" r:id="rId25"/>
    <p:sldId id="308" r:id="rId26"/>
    <p:sldId id="328" r:id="rId27"/>
    <p:sldId id="310" r:id="rId28"/>
    <p:sldId id="311" r:id="rId29"/>
    <p:sldId id="312" r:id="rId30"/>
    <p:sldId id="313" r:id="rId31"/>
    <p:sldId id="314" r:id="rId32"/>
    <p:sldId id="343" r:id="rId33"/>
    <p:sldId id="340" r:id="rId34"/>
    <p:sldId id="339" r:id="rId35"/>
    <p:sldId id="341" r:id="rId36"/>
    <p:sldId id="342" r:id="rId37"/>
    <p:sldId id="344" r:id="rId38"/>
    <p:sldId id="318" r:id="rId39"/>
    <p:sldId id="320" r:id="rId40"/>
    <p:sldId id="321" r:id="rId41"/>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BD96FC7D-C04E-4D34-85A2-77DDBB94DA5E}">
          <p14:sldIdLst>
            <p14:sldId id="256"/>
            <p14:sldId id="257"/>
            <p14:sldId id="324"/>
            <p14:sldId id="260"/>
            <p14:sldId id="331"/>
            <p14:sldId id="330"/>
            <p14:sldId id="329"/>
          </p14:sldIdLst>
        </p14:section>
        <p14:section name="The What" id="{9CE77623-2F98-405F-80FA-809DECC598F4}">
          <p14:sldIdLst>
            <p14:sldId id="267"/>
            <p14:sldId id="270"/>
            <p14:sldId id="274"/>
            <p14:sldId id="335"/>
            <p14:sldId id="334"/>
            <p14:sldId id="333"/>
          </p14:sldIdLst>
        </p14:section>
        <p14:section name="The How" id="{E60F846C-1DE4-48D9-8D55-FE9B2A22A7C6}">
          <p14:sldIdLst>
            <p14:sldId id="278"/>
            <p14:sldId id="327"/>
            <p14:sldId id="294"/>
            <p14:sldId id="296"/>
            <p14:sldId id="298"/>
            <p14:sldId id="299"/>
            <p14:sldId id="301"/>
            <p14:sldId id="303"/>
            <p14:sldId id="304"/>
          </p14:sldIdLst>
        </p14:section>
        <p14:section name="Apply Your Learning" id="{0D05CDBF-92F3-49ED-ABD6-2651F8047307}">
          <p14:sldIdLst>
            <p14:sldId id="308"/>
            <p14:sldId id="328"/>
            <p14:sldId id="310"/>
            <p14:sldId id="311"/>
            <p14:sldId id="312"/>
            <p14:sldId id="313"/>
            <p14:sldId id="314"/>
            <p14:sldId id="343"/>
            <p14:sldId id="340"/>
            <p14:sldId id="339"/>
            <p14:sldId id="341"/>
            <p14:sldId id="342"/>
            <p14:sldId id="344"/>
            <p14:sldId id="318"/>
            <p14:sldId id="320"/>
            <p14:sldId id="321"/>
          </p14:sldIdLst>
        </p14:section>
      </p14:sectionLst>
    </p:ext>
    <p:ext uri="{EFAFB233-063F-42B5-8137-9DF3F51BA10A}">
      <p15:sldGuideLst xmlns:p15="http://schemas.microsoft.com/office/powerpoint/2012/main">
        <p15:guide id="1" orient="horz" pos="2496">
          <p15:clr>
            <a:srgbClr val="A4A3A4"/>
          </p15:clr>
        </p15:guide>
        <p15:guide id="2" pos="3872">
          <p15:clr>
            <a:srgbClr val="A4A3A4"/>
          </p15:clr>
        </p15:guide>
      </p15:sldGuideLst>
    </p:ext>
    <p:ext uri="{2D200454-40CA-4A62-9FC3-DE9A4176ACB9}">
      <p15:notesGuideLst xmlns:p15="http://schemas.microsoft.com/office/powerpoint/2012/main">
        <p15:guide id="1" orient="horz" pos="46480">
          <p15:clr>
            <a:srgbClr val="A4A3A4"/>
          </p15:clr>
        </p15:guide>
        <p15:guide id="2" pos="3298">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9" roundtripDataSignature="AMtx7mgxbk7QtAro/Mq1xP12RYZMGTjYI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D56F2B-A600-8B70-124D-281D6714A592}" name="Lilly Rosenberger" initials="LR" userId="S::lirosenberger_kern.org#ext#@etsorg.microsoftonline.com::ff720ae8-dbdd-437c-8db7-802df4e6c3c6" providerId="AD"/>
  <p188:author id="{B292A4BC-0259-7959-447B-76DC3B62F219}" name="Chad Portney" initials="CP" userId="S::cportney@cde.ca.gov::3c8a77cf-93af-4a08-a01c-fb988167a079" providerId="AD"/>
  <p188:author id="{86A6EED2-0A28-33E7-1313-0D5A3F546816}" name="Judy Yang" initials="JY" userId="S::jyang@cde.ca.gov::fe603ef0-b765-4d47-a422-fbe447c7d62d" providerId="AD"/>
  <p188:author id="{3B4C0DF1-6E5C-6CD3-0276-E29ABD65A605}" name="Gardner, Diane ( Adecco )" initials="G)" userId="S::dgardner004@ets.org::0f3b9412-244f-4ae9-a186-793613c30e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6" name="Auth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6297F-80CC-4F49-AFAE-804986F60DEE}" v="9" dt="2022-08-29T15:44:57.458"/>
  </p1510:revLst>
</p1510:revInfo>
</file>

<file path=ppt/tableStyles.xml><?xml version="1.0" encoding="utf-8"?>
<a:tblStyleLst xmlns:a="http://schemas.openxmlformats.org/drawingml/2006/main" def="{FE3C5181-EA1B-42BD-98D1-7817ED801C59}">
  <a:tblStyle styleId="{FE3C5181-EA1B-42BD-98D1-7817ED801C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535A806-4451-45D2-BF34-242DD8927BB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644" autoAdjust="0"/>
  </p:normalViewPr>
  <p:slideViewPr>
    <p:cSldViewPr snapToGrid="0">
      <p:cViewPr varScale="1">
        <p:scale>
          <a:sx n="60" d="100"/>
          <a:sy n="60" d="100"/>
        </p:scale>
        <p:origin x="1236" y="78"/>
      </p:cViewPr>
      <p:guideLst>
        <p:guide orient="horz" pos="2496"/>
        <p:guide pos="3872"/>
      </p:guideLst>
    </p:cSldViewPr>
  </p:slideViewPr>
  <p:notesTextViewPr>
    <p:cViewPr>
      <p:scale>
        <a:sx n="1" d="1"/>
        <a:sy n="1" d="1"/>
      </p:scale>
      <p:origin x="0" y="0"/>
    </p:cViewPr>
  </p:notesTextViewPr>
  <p:sorterViewPr>
    <p:cViewPr>
      <p:scale>
        <a:sx n="100" d="100"/>
        <a:sy n="100" d="100"/>
      </p:scale>
      <p:origin x="0" y="-9696"/>
    </p:cViewPr>
  </p:sorterViewPr>
  <p:notesViewPr>
    <p:cSldViewPr snapToGrid="0">
      <p:cViewPr>
        <p:scale>
          <a:sx n="1" d="2"/>
          <a:sy n="1" d="2"/>
        </p:scale>
        <p:origin x="0" y="0"/>
      </p:cViewPr>
      <p:guideLst>
        <p:guide orient="horz" pos="46480"/>
        <p:guide pos="329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8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79"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80" Type="http://schemas.openxmlformats.org/officeDocument/2006/relationships/commentAuthors" Target="commentAuthors.xml"/><Relationship Id="rId8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4537456" cy="7383608"/>
          </a:xfrm>
          <a:prstGeom prst="rect">
            <a:avLst/>
          </a:prstGeom>
          <a:noFill/>
          <a:ln>
            <a:noFill/>
          </a:ln>
        </p:spPr>
        <p:txBody>
          <a:bodyPr spcFirstLastPara="1" wrap="square" lIns="330800" tIns="165400" rIns="330800" bIns="165400" anchor="t" anchorCtr="0">
            <a:noAutofit/>
          </a:bodyPr>
          <a:lstStyle>
            <a:lvl1pPr marR="0" lvl="0" algn="l" rtl="0">
              <a:spcBef>
                <a:spcPts val="0"/>
              </a:spcBef>
              <a:spcAft>
                <a:spcPts val="0"/>
              </a:spcAft>
              <a:buSzPts val="1400"/>
              <a:buNone/>
              <a:defRPr sz="4100" b="0" i="0" u="none" strike="noStrike" cap="none">
                <a:solidFill>
                  <a:schemeClr val="dk1"/>
                </a:solidFill>
                <a:latin typeface="Arial" panose="020B0604020202020204" pitchFamily="34" charset="0"/>
                <a:ea typeface="Arial" panose="020B0604020202020204" pitchFamily="34" charset="0"/>
                <a:cs typeface="Arial"/>
                <a:sym typeface="Arial"/>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lang="en-US" dirty="0"/>
          </a:p>
        </p:txBody>
      </p:sp>
      <p:sp>
        <p:nvSpPr>
          <p:cNvPr id="4" name="Google Shape;4;n"/>
          <p:cNvSpPr txBox="1">
            <a:spLocks noGrp="1"/>
          </p:cNvSpPr>
          <p:nvPr>
            <p:ph type="dt" idx="10"/>
          </p:nvPr>
        </p:nvSpPr>
        <p:spPr>
          <a:xfrm>
            <a:off x="5931410" y="2"/>
            <a:ext cx="4537456" cy="7383608"/>
          </a:xfrm>
          <a:prstGeom prst="rect">
            <a:avLst/>
          </a:prstGeom>
          <a:noFill/>
          <a:ln>
            <a:noFill/>
          </a:ln>
        </p:spPr>
        <p:txBody>
          <a:bodyPr spcFirstLastPara="1" wrap="square" lIns="330800" tIns="165400" rIns="330800" bIns="165400" anchor="t" anchorCtr="0">
            <a:noAutofit/>
          </a:bodyPr>
          <a:lstStyle>
            <a:lvl1pPr marR="0" lvl="0" algn="r" rtl="0">
              <a:spcBef>
                <a:spcPts val="0"/>
              </a:spcBef>
              <a:spcAft>
                <a:spcPts val="0"/>
              </a:spcAft>
              <a:buSzPts val="1400"/>
              <a:buNone/>
              <a:defRPr sz="4100" b="0" i="0" u="none" strike="noStrike" cap="none">
                <a:solidFill>
                  <a:schemeClr val="dk1"/>
                </a:solidFill>
                <a:latin typeface="Arial" panose="020B0604020202020204" pitchFamily="34" charset="0"/>
                <a:ea typeface="Arial" panose="020B0604020202020204" pitchFamily="34" charset="0"/>
                <a:cs typeface="Arial"/>
                <a:sym typeface="Arial"/>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lang="en-US" dirty="0"/>
          </a:p>
        </p:txBody>
      </p:sp>
      <p:sp>
        <p:nvSpPr>
          <p:cNvPr id="5" name="Google Shape;5;n"/>
          <p:cNvSpPr>
            <a:spLocks noGrp="1" noRot="1" noChangeAspect="1"/>
          </p:cNvSpPr>
          <p:nvPr>
            <p:ph type="sldImg" idx="3"/>
          </p:nvPr>
        </p:nvSpPr>
        <p:spPr>
          <a:xfrm>
            <a:off x="-43957875" y="11061700"/>
            <a:ext cx="98383725" cy="5534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396326" y="70106408"/>
            <a:ext cx="7676219" cy="66402008"/>
          </a:xfrm>
          <a:prstGeom prst="rect">
            <a:avLst/>
          </a:prstGeom>
          <a:noFill/>
          <a:ln>
            <a:noFill/>
          </a:ln>
        </p:spPr>
        <p:txBody>
          <a:bodyPr spcFirstLastPara="1" wrap="square" lIns="330800" tIns="165400" rIns="330800" bIns="165400" anchor="t" anchorCtr="0">
            <a:noAutofit/>
          </a:bodyPr>
          <a:lstStyle>
            <a:lvl1pPr marL="457200" marR="0" lvl="0"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140187616"/>
            <a:ext cx="4537456" cy="7383592"/>
          </a:xfrm>
          <a:prstGeom prst="rect">
            <a:avLst/>
          </a:prstGeom>
          <a:noFill/>
          <a:ln>
            <a:noFill/>
          </a:ln>
        </p:spPr>
        <p:txBody>
          <a:bodyPr spcFirstLastPara="1" wrap="square" lIns="330800" tIns="165400" rIns="330800" bIns="165400" anchor="b" anchorCtr="0">
            <a:noAutofit/>
          </a:bodyPr>
          <a:lstStyle>
            <a:lvl1pPr marR="0" lvl="0" algn="l" rtl="0">
              <a:spcBef>
                <a:spcPts val="0"/>
              </a:spcBef>
              <a:spcAft>
                <a:spcPts val="0"/>
              </a:spcAft>
              <a:buSzPts val="1400"/>
              <a:buNone/>
              <a:defRPr sz="4100" b="0" i="0" u="none" strike="noStrike" cap="none">
                <a:solidFill>
                  <a:schemeClr val="dk1"/>
                </a:solidFill>
                <a:latin typeface="Arial" panose="020B0604020202020204" pitchFamily="34" charset="0"/>
                <a:ea typeface="Arial" panose="020B0604020202020204" pitchFamily="34" charset="0"/>
                <a:cs typeface="Arial"/>
                <a:sym typeface="Arial"/>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lang="en-US" dirty="0"/>
          </a:p>
        </p:txBody>
      </p:sp>
      <p:sp>
        <p:nvSpPr>
          <p:cNvPr id="8" name="Google Shape;8;n"/>
          <p:cNvSpPr txBox="1">
            <a:spLocks noGrp="1"/>
          </p:cNvSpPr>
          <p:nvPr>
            <p:ph type="sldNum" idx="12"/>
          </p:nvPr>
        </p:nvSpPr>
        <p:spPr>
          <a:xfrm>
            <a:off x="5931410" y="140187616"/>
            <a:ext cx="4537456" cy="7383592"/>
          </a:xfrm>
          <a:prstGeom prst="rect">
            <a:avLst/>
          </a:prstGeom>
          <a:noFill/>
          <a:ln>
            <a:noFill/>
          </a:ln>
        </p:spPr>
        <p:txBody>
          <a:bodyPr spcFirstLastPara="1" wrap="square" lIns="330800" tIns="165400" rIns="330800" bIns="165400" anchor="b" anchorCtr="0">
            <a:noAutofit/>
          </a:bodyPr>
          <a:lstStyle>
            <a:lvl1pPr>
              <a:defRPr>
                <a:latin typeface="Arial" panose="020B0604020202020204" pitchFamily="34" charset="0"/>
              </a:defRPr>
            </a:lvl1pPr>
          </a:lstStyle>
          <a:p>
            <a:pPr algn="r"/>
            <a:fld id="{00000000-1234-1234-1234-123412341234}" type="slidenum">
              <a:rPr lang="en-US" sz="4100" smtClean="0">
                <a:solidFill>
                  <a:schemeClr val="dk1"/>
                </a:solidFill>
              </a:rPr>
              <a:pPr algn="r"/>
              <a:t>‹#›</a:t>
            </a:fld>
            <a:endParaRPr lang="en-US" sz="41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latin typeface="Arial" panose="020B0604020202020204" pitchFamily="34" charset="0"/>
                <a:cs typeface="Arial" panose="020B0604020202020204" pitchFamily="34" charset="0"/>
              </a:rPr>
              <a:t>Slide intent: </a:t>
            </a:r>
            <a:r>
              <a:rPr lang="en-US" b="0" dirty="0">
                <a:latin typeface="Arial" panose="020B0604020202020204" pitchFamily="34" charset="0"/>
                <a:cs typeface="Arial" panose="020B0604020202020204" pitchFamily="34" charset="0"/>
              </a:rPr>
              <a:t>To provide a q</a:t>
            </a:r>
            <a:r>
              <a:rPr lang="en-US" dirty="0">
                <a:latin typeface="Arial" panose="020B0604020202020204" pitchFamily="34" charset="0"/>
                <a:cs typeface="Arial" panose="020B0604020202020204" pitchFamily="34" charset="0"/>
              </a:rPr>
              <a:t>uick welcome and introduction to the session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latin typeface="Arial" panose="020B0604020202020204" pitchFamily="34" charset="0"/>
                <a:cs typeface="Arial" panose="020B0604020202020204" pitchFamily="34" charset="0"/>
              </a:rPr>
              <a:t>Presenter says: </a:t>
            </a:r>
            <a:endParaRPr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latin typeface="Arial" panose="020B0604020202020204" pitchFamily="34" charset="0"/>
                <a:cs typeface="Arial" panose="020B0604020202020204" pitchFamily="34" charset="0"/>
              </a:rPr>
              <a:t>Welcome to this matching accessibility resources to students’ needs training presented on September X, 2022. This training will delve into the accessibility resources provided on the California Assessment of Student Performance and Progress, or CAASPP, and the English Language Proficiency Assessments for California, or ELPAC.</a:t>
            </a:r>
            <a:endParaRPr dirty="0">
              <a:latin typeface="Arial" panose="020B0604020202020204" pitchFamily="34" charset="0"/>
            </a:endParaRPr>
          </a:p>
        </p:txBody>
      </p:sp>
      <p:sp>
        <p:nvSpPr>
          <p:cNvPr id="172" name="Google Shape;172;p1: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0</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5" name="Google Shape;315;p19: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dirty="0"/>
              <a:t>To explain the layout of the accessibility resource documents</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Presenter says: </a:t>
            </a:r>
            <a:endParaRPr b="1" dirty="0"/>
          </a:p>
          <a:p>
            <a:pPr marL="285750" lvl="0" indent="-285750" algn="l" rtl="0">
              <a:spcBef>
                <a:spcPts val="360"/>
              </a:spcBef>
              <a:spcAft>
                <a:spcPts val="0"/>
              </a:spcAft>
              <a:buClr>
                <a:schemeClr val="dk1"/>
              </a:buClr>
              <a:buSzPts val="1200"/>
              <a:buFont typeface="Arial"/>
              <a:buChar char="•"/>
            </a:pPr>
            <a:r>
              <a:rPr lang="en-US" dirty="0"/>
              <a:t>To easily determine what accessibility resources are available for each of the assessments, use these graphic organizers. These are modified examples to give you an idea of what information to find on these documents.</a:t>
            </a:r>
            <a:endParaRPr dirty="0"/>
          </a:p>
          <a:p>
            <a:pPr marL="285750" lvl="0" indent="-2095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285750" lvl="0" indent="-285750" algn="l" rtl="0">
              <a:spcBef>
                <a:spcPts val="360"/>
              </a:spcBef>
              <a:spcAft>
                <a:spcPts val="0"/>
              </a:spcAft>
              <a:buClr>
                <a:schemeClr val="dk1"/>
              </a:buClr>
              <a:buSzPts val="1200"/>
              <a:buFont typeface="Arial"/>
              <a:buChar char="•"/>
            </a:pPr>
            <a:r>
              <a:rPr lang="en-US" dirty="0"/>
              <a:t>The top two sections highlight the resources available to </a:t>
            </a:r>
            <a:r>
              <a:rPr lang="en-US" b="1" dirty="0"/>
              <a:t>all</a:t>
            </a:r>
            <a:r>
              <a:rPr lang="en-US" dirty="0"/>
              <a:t> students, with universal tools listed on the left and designated supports listed on the right. The bottom portions are specific to students with IEPs or Section 504 plans. The box in the bottom-left corner lists accommodations available to those students, and the box in the bottom-right corner describes the resources that are available to students taking the CAAs. For the ELPAC, the two boxes on the bottom-right describes what “Unlisted Resources” and “Domain Exemptions” are.</a:t>
            </a:r>
            <a:endParaRPr dirty="0"/>
          </a:p>
          <a:p>
            <a:pPr marL="285750" lvl="0" indent="-2095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285750" lvl="0" indent="-285750" algn="l" rtl="0">
              <a:spcBef>
                <a:spcPts val="360"/>
              </a:spcBef>
              <a:spcAft>
                <a:spcPts val="0"/>
              </a:spcAft>
              <a:buClr>
                <a:schemeClr val="dk1"/>
              </a:buClr>
              <a:buSzPts val="1200"/>
              <a:buFont typeface="Arial"/>
              <a:buChar char="•"/>
            </a:pPr>
            <a:r>
              <a:rPr lang="en-US" dirty="0"/>
              <a:t>The categories of the accessibility resources are the same for all content areas, but specific resources available vary somewhat based on the content area. </a:t>
            </a:r>
            <a:endParaRPr dirty="0"/>
          </a:p>
          <a:p>
            <a:pPr marL="285750" lvl="0" indent="-2095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285750" indent="-285750">
              <a:buFont typeface="Arial"/>
              <a:buChar char="•"/>
            </a:pPr>
            <a:r>
              <a:rPr lang="en-US" dirty="0"/>
              <a:t>You may notice that, within each section, there are subsets of resources called </a:t>
            </a:r>
            <a:r>
              <a:rPr lang="en-US" b="1" dirty="0"/>
              <a:t>embedded</a:t>
            </a:r>
            <a:r>
              <a:rPr lang="en-US" dirty="0"/>
              <a:t> and </a:t>
            </a:r>
            <a:r>
              <a:rPr lang="en-US" b="1" dirty="0"/>
              <a:t>non-embedded. </a:t>
            </a:r>
          </a:p>
          <a:p>
            <a:pPr marL="285750" indent="-285750">
              <a:buFont typeface="Arial"/>
              <a:buChar char="•"/>
            </a:pPr>
            <a:endParaRPr b="1" dirty="0">
              <a:latin typeface="Arial" panose="020B0604020202020204" pitchFamily="34" charset="0"/>
              <a:cs typeface="Arial" panose="020B0604020202020204" pitchFamily="34" charset="0"/>
            </a:endParaRPr>
          </a:p>
          <a:p>
            <a:pPr marL="630936" lvl="1" indent="-173736">
              <a:buClr>
                <a:schemeClr val="dk1"/>
              </a:buClr>
              <a:buSzPts val="1200"/>
              <a:buFont typeface="Arial"/>
              <a:buChar char="•"/>
            </a:pPr>
            <a:r>
              <a:rPr lang="en-US" dirty="0">
                <a:latin typeface="Arial"/>
                <a:cs typeface="Arial"/>
              </a:rPr>
              <a:t>Embedded resources are those provided to students within the computer testing interface. For example, masking is an embedded resource. Students are able to block off content that is not of immediate need or that may be distracting to the student directly in the testing platform. </a:t>
            </a:r>
            <a:r>
              <a:rPr lang="en-US" dirty="0"/>
              <a:t>For example, the digital notepad is provided to students through the test delivery system so students can make notes about an item.  </a:t>
            </a:r>
          </a:p>
          <a:p>
            <a:pPr marL="742950" lvl="1" indent="-285750">
              <a:buClr>
                <a:schemeClr val="dk1"/>
              </a:buClr>
              <a:buSzPts val="1200"/>
              <a:buFont typeface="Arial"/>
              <a:buChar char="•"/>
            </a:pPr>
            <a:endParaRPr lang="en-US" dirty="0"/>
          </a:p>
          <a:p>
            <a:pPr marL="630936" lvl="1" indent="-173736">
              <a:buClr>
                <a:schemeClr val="dk1"/>
              </a:buClr>
              <a:buSzPts val="1200"/>
              <a:buFont typeface="Arial"/>
              <a:buChar char="•"/>
            </a:pPr>
            <a:r>
              <a:rPr lang="en-US" dirty="0">
                <a:latin typeface="Arial"/>
                <a:cs typeface="Arial"/>
              </a:rPr>
              <a:t>Non-embedded resources are those that must be provided to students outside of the testing interface. For example, the use of a bilingual dictionary is a non-embedded resource and would need to be provided to the student outside of the testing platform. </a:t>
            </a:r>
            <a:r>
              <a:rPr lang="en-US" dirty="0"/>
              <a:t>Providing students with scratch paper outside of the test delivery system to take notes is an example of a non-embedded resource. </a:t>
            </a:r>
          </a:p>
          <a:p>
            <a:pPr marL="742950" lvl="1" indent="-285750">
              <a:buClr>
                <a:schemeClr val="dk1"/>
              </a:buClr>
              <a:buSzPts val="1200"/>
              <a:buFont typeface="Arial"/>
              <a:buChar char="•"/>
            </a:pPr>
            <a:endParaRPr lang="en-US" dirty="0">
              <a:latin typeface="Arial"/>
              <a:cs typeface="Arial"/>
            </a:endParaRPr>
          </a:p>
          <a:p>
            <a:pPr marL="742950" lvl="1" indent="-2095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Materials required:</a:t>
            </a:r>
            <a:endParaRPr b="1" dirty="0"/>
          </a:p>
          <a:p>
            <a:pPr marL="171450" lvl="0" indent="-171450" algn="l" rtl="0">
              <a:spcBef>
                <a:spcPts val="360"/>
              </a:spcBef>
              <a:spcAft>
                <a:spcPts val="0"/>
              </a:spcAft>
              <a:buClr>
                <a:schemeClr val="dk1"/>
              </a:buClr>
              <a:buSzPts val="1200"/>
              <a:buFont typeface="Arial"/>
              <a:buChar char="•"/>
            </a:pPr>
            <a:r>
              <a:rPr lang="en-US" dirty="0"/>
              <a:t>Accessibility resources graphics </a:t>
            </a:r>
            <a:endParaRPr dirty="0"/>
          </a:p>
          <a:p>
            <a:pPr marL="0" lvl="0" indent="0" algn="l" rtl="0">
              <a:spcBef>
                <a:spcPts val="360"/>
              </a:spcBef>
              <a:spcAft>
                <a:spcPts val="0"/>
              </a:spcAft>
              <a:buClr>
                <a:schemeClr val="dk1"/>
              </a:buClr>
              <a:buSzPts val="1200"/>
              <a:buNone/>
            </a:pPr>
            <a:endParaRPr dirty="0">
              <a:latin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316" name="Google Shape;316;p19: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3: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1" name="Google Shape;421;p33: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Presenter says: </a:t>
            </a:r>
            <a:endParaRPr dirty="0"/>
          </a:p>
          <a:p>
            <a:pPr marL="171450" lvl="0" indent="-95250" algn="l" rtl="0">
              <a:spcBef>
                <a:spcPts val="360"/>
              </a:spcBef>
              <a:spcAft>
                <a:spcPts val="0"/>
              </a:spcAft>
              <a:buClr>
                <a:schemeClr val="dk1"/>
              </a:buClr>
              <a:buSzPts val="1200"/>
            </a:pPr>
            <a:endParaRPr dirty="0">
              <a:latin typeface="Arial" panose="020B0604020202020204" pitchFamily="34" charset="0"/>
              <a:cs typeface="Arial" panose="020B0604020202020204" pitchFamily="34" charset="0"/>
            </a:endParaRPr>
          </a:p>
          <a:p>
            <a:pPr marL="171450" indent="-171450">
              <a:buFont typeface="Arial"/>
              <a:buChar char="•"/>
            </a:pPr>
            <a:r>
              <a:rPr lang="en-US" dirty="0"/>
              <a:t>Remember, UDL provides a framework and suggestions to help educators design learning experiences and assessments that take into account the incredible variability inherent in all learners.</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dirty="0"/>
              <a:t>The UDL framework is guided by three main principles.</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dirty="0"/>
              <a:t>There is the principle of engagement, the first box, in green, which is connected to the affective network of the brain that regulates students’ attitudes and feelings about incoming information as well as their motivation to engage in specific activities—the “why” students want to learn and engage.</a:t>
            </a:r>
            <a:endParaRPr dirty="0"/>
          </a:p>
          <a:p>
            <a:pPr marL="0" lvl="0" indent="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dirty="0"/>
              <a:t>Next, the second box, in purple, is the principle of representation, which is correlated to the recognition network that deals with incoming stimuli and affects “what” students learn.</a:t>
            </a:r>
            <a:endParaRPr dirty="0"/>
          </a:p>
          <a:p>
            <a:pPr marL="0" lvl="0" indent="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dirty="0"/>
              <a:t>And then there is the principle of action and expression, the third box, in blue, which is associated with the strategic network that mediates “how” students process incoming information based on their past experiences or background knowledge.</a:t>
            </a:r>
            <a:endParaRPr dirty="0">
              <a:latin typeface="Arial" panose="020B0604020202020204" pitchFamily="34" charset="0"/>
              <a:cs typeface="Arial" panose="020B0604020202020204" pitchFamily="34" charset="0"/>
            </a:endParaRPr>
          </a:p>
          <a:p>
            <a:pPr marL="171450" lvl="0" indent="-171450" algn="l">
              <a:spcBef>
                <a:spcPts val="360"/>
              </a:spcBef>
              <a:spcAft>
                <a:spcPts val="0"/>
              </a:spcAft>
              <a:buClr>
                <a:schemeClr val="dk1"/>
              </a:buClr>
              <a:buSzPts val="1200"/>
              <a:buChar char="•"/>
            </a:pPr>
            <a:endParaRPr lang="en-US"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Materials required: </a:t>
            </a:r>
            <a:endParaRPr dirty="0"/>
          </a:p>
          <a:p>
            <a:pPr marL="171450" lvl="0" indent="-171450" algn="l" rtl="0">
              <a:spcBef>
                <a:spcPts val="360"/>
              </a:spcBef>
              <a:spcAft>
                <a:spcPts val="0"/>
              </a:spcAft>
              <a:buClr>
                <a:schemeClr val="dk1"/>
              </a:buClr>
              <a:buSzPts val="1200"/>
              <a:buFont typeface="Arial"/>
              <a:buChar char="•"/>
            </a:pPr>
            <a:r>
              <a:rPr lang="en-US" dirty="0"/>
              <a:t>None</a:t>
            </a:r>
            <a:endParaRPr dirty="0"/>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422" name="Google Shape;422;p33: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5: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0" name="Google Shape;440;p35: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dirty="0"/>
              <a:t>To assist participants in making connections between the resources, the UDL guidelines, and the areas of need to help them realize that they are all intentionally connected</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indent="0"/>
            <a:r>
              <a:rPr lang="en-US" b="1" dirty="0"/>
              <a:t>Presenter says: Review participants responses</a:t>
            </a:r>
            <a:endParaRPr dirty="0">
              <a:latin typeface="Arial" panose="020B0604020202020204" pitchFamily="34" charset="0"/>
              <a:cs typeface="Arial" panose="020B0604020202020204" pitchFamily="34" charset="0"/>
            </a:endParaRPr>
          </a:p>
          <a:p>
            <a:pPr marL="171450" indent="-171450">
              <a:buFont typeface="Arial"/>
              <a:buChar char="•"/>
            </a:pPr>
            <a:r>
              <a:rPr lang="en-US"/>
              <a:t>In part 2 of the video training series, </a:t>
            </a:r>
            <a:r>
              <a:rPr lang="en-US" dirty="0"/>
              <a:t>We asked you to consider the resource of “breaks.” Let's review. </a:t>
            </a:r>
            <a:r>
              <a:rPr lang="en-US" i="1" dirty="0"/>
              <a:t>[Provide a short overview of the UDLs and three principles.] </a:t>
            </a:r>
            <a:r>
              <a:rPr lang="en-US" dirty="0"/>
              <a:t>Given what we have discussed so far, which principle do you think fits “breaks” best?</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dirty="0"/>
              <a:t>As a reminder, the CAASPP and ELPAC define a break as follows: “Breaks may be given at predetermined intervals or after completion of the domain-level assessment. Sometimes students are allowed to take breaks when individually needed to reduce cognitive fatigue when they experience heavy assessment demands.”</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indent="-171450">
              <a:buFont typeface="Arial"/>
              <a:buChar char="•"/>
            </a:pPr>
            <a:r>
              <a:rPr lang="en-US" dirty="0"/>
              <a:t>Refer to the </a:t>
            </a:r>
            <a:r>
              <a:rPr lang="en-US" b="1" i="1" dirty="0"/>
              <a:t>Smarter Balanced Usability, Accessibility, and Accommodations Guidelines</a:t>
            </a:r>
            <a:r>
              <a:rPr lang="en-US" dirty="0"/>
              <a:t> for the full description. </a:t>
            </a:r>
            <a:endParaRPr lang="en-US" dirty="0">
              <a:latin typeface="Arial" panose="020B0604020202020204" pitchFamily="34" charset="0"/>
              <a:cs typeface="Arial" panose="020B0604020202020204" pitchFamily="34" charset="0"/>
            </a:endParaRPr>
          </a:p>
          <a:p>
            <a:pPr marL="171450" indent="-95250"/>
            <a:endParaRPr lang="en-US" dirty="0">
              <a:latin typeface="Arial" panose="020B0604020202020204" pitchFamily="34" charset="0"/>
              <a:cs typeface="Arial" panose="020B0604020202020204" pitchFamily="34" charset="0"/>
            </a:endParaRPr>
          </a:p>
          <a:p>
            <a:pPr marL="171450" marR="0" lvl="0" indent="-171450" algn="l" rtl="0">
              <a:lnSpc>
                <a:spcPct val="100000"/>
              </a:lnSpc>
              <a:spcBef>
                <a:spcPts val="360"/>
              </a:spcBef>
              <a:spcAft>
                <a:spcPts val="0"/>
              </a:spcAft>
              <a:buClr>
                <a:schemeClr val="dk1"/>
              </a:buClr>
              <a:buSzPts val="1200"/>
              <a:buFont typeface="Arial"/>
              <a:buChar char="•"/>
            </a:pPr>
            <a:r>
              <a:rPr lang="en-US" i="1" dirty="0"/>
              <a:t>[Pause for reflection. Possible answers could be engagement, because it helps with sustaining effort and self-regulation, or action and expression, because it can allow for physical movement and provide executive function options.]</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indent="-171450">
              <a:buFont typeface="Arial"/>
              <a:buChar char="•"/>
            </a:pPr>
            <a:r>
              <a:rPr lang="en-US" dirty="0"/>
              <a:t>Please keep in mind that resources may shift categories, from universal tools to accommodations, depending on the subject and grade level.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Materials:</a:t>
            </a:r>
            <a:endParaRPr dirty="0"/>
          </a:p>
          <a:p>
            <a:pPr marL="0" lvl="0" indent="0" algn="l" rtl="0">
              <a:spcBef>
                <a:spcPts val="360"/>
              </a:spcBef>
              <a:spcAft>
                <a:spcPts val="0"/>
              </a:spcAft>
              <a:buClr>
                <a:schemeClr val="dk1"/>
              </a:buClr>
              <a:buSzPts val="1200"/>
              <a:buNone/>
            </a:pPr>
            <a:r>
              <a:rPr lang="en-US" b="0" i="1" dirty="0"/>
              <a:t>Smarter Balanced Usability, Accessibility, and Accommodations Guidelines</a:t>
            </a:r>
            <a:endParaRPr dirty="0"/>
          </a:p>
          <a:p>
            <a:pPr marL="0" lvl="0" indent="0" algn="l" rtl="0">
              <a:spcBef>
                <a:spcPts val="360"/>
              </a:spcBef>
              <a:spcAft>
                <a:spcPts val="0"/>
              </a:spcAft>
              <a:buClr>
                <a:schemeClr val="dk1"/>
              </a:buClr>
              <a:buSzPts val="1200"/>
              <a:buNone/>
            </a:pPr>
            <a:r>
              <a:rPr lang="en-US" dirty="0"/>
              <a:t>https://portal.smarterbalanced.org/library/en/usability-accessibility-and-accommodations-guidelines.pdf</a:t>
            </a:r>
            <a:endParaRPr dirty="0"/>
          </a:p>
        </p:txBody>
      </p:sp>
      <p:sp>
        <p:nvSpPr>
          <p:cNvPr id="441" name="Google Shape;441;p35: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6: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36: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dirty="0"/>
              <a:t>To assist participants in making connections between the resources, the UDL guidelines, and the areas of need to help them realize that they are all intentionally connected</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indent="0"/>
            <a:r>
              <a:rPr lang="en-US" b="1" dirty="0"/>
              <a:t>Presenter says:  Review participants responses</a:t>
            </a:r>
            <a:endParaRPr lang="en-US" dirty="0"/>
          </a:p>
          <a:p>
            <a:pPr marL="0" lvl="0" indent="0" algn="l">
              <a:spcBef>
                <a:spcPts val="360"/>
              </a:spcBef>
              <a:spcAft>
                <a:spcPts val="0"/>
              </a:spcAft>
              <a:buSzPts val="1200"/>
              <a:buNone/>
            </a:pPr>
            <a:endParaRPr lang="en-US" b="1" dirty="0">
              <a:latin typeface="Arial" panose="020B0604020202020204" pitchFamily="34" charset="0"/>
              <a:cs typeface="Arial" panose="020B0604020202020204" pitchFamily="34" charset="0"/>
            </a:endParaRPr>
          </a:p>
          <a:p>
            <a:pPr marL="171450" indent="-171450">
              <a:buFont typeface="Arial"/>
              <a:buChar char="•"/>
            </a:pPr>
            <a:r>
              <a:rPr lang="en-US" dirty="0"/>
              <a:t>We </a:t>
            </a:r>
            <a:r>
              <a:rPr lang="en-US"/>
              <a:t>also </a:t>
            </a:r>
            <a:r>
              <a:rPr lang="en-US" dirty="0"/>
              <a:t>asked you to consider the accommodation of “read aloud.“ Let's review. Given what we have discussed so far, which principle do you think fits “read aloud” best?</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i="1" dirty="0"/>
              <a:t>[Pause for reflection. Possible answers could be engagement, because it helps with sustaining effort and providing relevance by removing a language barrier, and representation, because it provides clarity for language and comprehension.]</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dirty="0"/>
              <a:t>It is important to identify students’ literacy skills in their primary language to help determine whether some resources would help or hinder the students.</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Materials:</a:t>
            </a:r>
            <a:endParaRPr dirty="0"/>
          </a:p>
          <a:p>
            <a:pPr marL="0" lvl="0" indent="0" algn="l" rtl="0">
              <a:spcBef>
                <a:spcPts val="360"/>
              </a:spcBef>
              <a:spcAft>
                <a:spcPts val="0"/>
              </a:spcAft>
              <a:buClr>
                <a:schemeClr val="dk1"/>
              </a:buClr>
              <a:buSzPts val="1200"/>
              <a:buNone/>
            </a:pPr>
            <a:r>
              <a:rPr lang="en-US" b="0" i="1" dirty="0"/>
              <a:t>Smarter Balanced Usability, Accessibility, and Accommodations Guidelines</a:t>
            </a:r>
            <a:endParaRPr b="0" dirty="0"/>
          </a:p>
          <a:p>
            <a:pPr marL="0" lvl="0" indent="0" algn="l" rtl="0">
              <a:spcBef>
                <a:spcPts val="360"/>
              </a:spcBef>
              <a:spcAft>
                <a:spcPts val="0"/>
              </a:spcAft>
              <a:buClr>
                <a:schemeClr val="dk1"/>
              </a:buClr>
              <a:buSzPts val="1200"/>
              <a:buNone/>
            </a:pPr>
            <a:r>
              <a:rPr lang="en-US" dirty="0"/>
              <a:t>https://portal.smarterbalanced.org/library/en/usability-accessibility-and-accommodations-guidelines.pdf</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endParaRPr>
          </a:p>
        </p:txBody>
      </p:sp>
      <p:sp>
        <p:nvSpPr>
          <p:cNvPr id="455" name="Google Shape;455;p36: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8" name="Google Shape;348;p23: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latin typeface="Arial" panose="020B0604020202020204" pitchFamily="34" charset="0"/>
                <a:cs typeface="Arial" panose="020B0604020202020204" pitchFamily="34" charset="0"/>
              </a:rPr>
              <a:t>Slide intent: </a:t>
            </a:r>
            <a:r>
              <a:rPr lang="en-US" dirty="0">
                <a:latin typeface="Arial" panose="020B0604020202020204" pitchFamily="34" charset="0"/>
                <a:cs typeface="Arial" panose="020B0604020202020204" pitchFamily="34" charset="0"/>
              </a:rPr>
              <a:t>To transition to the next section</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latin typeface="Arial" panose="020B0604020202020204" pitchFamily="34" charset="0"/>
                <a:cs typeface="Arial" panose="020B0604020202020204" pitchFamily="34" charset="0"/>
              </a:rPr>
              <a:t>Presenter says: </a:t>
            </a:r>
            <a:endParaRPr b="1"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b="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et’s spend some time exploring how to best assign and use these resources during daily instruction and for classroom assessments, as well as for assessments available via the CAASPP and ELPAC, to ensure equity for all of our students. </a:t>
            </a:r>
          </a:p>
          <a:p>
            <a:pPr marL="171450" lvl="0" indent="-171450" algn="l" rtl="0">
              <a:spcBef>
                <a:spcPts val="36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rPr>
              <a:t>You may notice that we often refer to using these resources on a regular, if not daily, basis to provide all students access to learning and assessment. </a:t>
            </a:r>
          </a:p>
          <a:p>
            <a:pPr marL="171450" lvl="0" indent="-171450" algn="l" rtl="0">
              <a:spcBef>
                <a:spcPts val="36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rPr>
              <a:t>Not only does this help to provide more equitable opportunities for all students, but it also provides students the time to become familiar with the accessibility resources prior to the CAASPP or ELPAC assessments. </a:t>
            </a:r>
          </a:p>
          <a:p>
            <a:pPr marL="171450" lvl="0" indent="-171450" algn="l" rtl="0">
              <a:spcBef>
                <a:spcPts val="36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rPr>
              <a:t>It is not recommended that students are assigned resources that they are not familiar with.</a:t>
            </a:r>
            <a:endParaRPr dirty="0">
              <a:latin typeface="Arial" panose="020B0604020202020204" pitchFamily="34" charset="0"/>
              <a:cs typeface="Arial" panose="020B0604020202020204" pitchFamily="34" charset="0"/>
            </a:endParaRPr>
          </a:p>
        </p:txBody>
      </p:sp>
      <p:sp>
        <p:nvSpPr>
          <p:cNvPr id="349" name="Google Shape;349;p23: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43957875" y="11061700"/>
            <a:ext cx="98383725" cy="5534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6" name="Google Shape;376;p27:notes"/>
          <p:cNvSpPr txBox="1">
            <a:spLocks noGrp="1"/>
          </p:cNvSpPr>
          <p:nvPr>
            <p:ph type="body" idx="1"/>
          </p:nvPr>
        </p:nvSpPr>
        <p:spPr>
          <a:xfrm>
            <a:off x="1396326" y="70106408"/>
            <a:ext cx="7676219" cy="66402008"/>
          </a:xfrm>
          <a:prstGeom prst="rect">
            <a:avLst/>
          </a:prstGeom>
          <a:noFill/>
          <a:ln>
            <a:noFill/>
          </a:ln>
        </p:spPr>
        <p:txBody>
          <a:bodyPr spcFirstLastPara="1" wrap="square" lIns="330800" tIns="165400" rIns="330800" bIns="1654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ea typeface="Calibri"/>
                <a:sym typeface="Calibri"/>
              </a:rPr>
              <a:t>Speaker says</a:t>
            </a:r>
            <a:r>
              <a:rPr lang="en-US" sz="1200" b="0" i="0" u="none" strike="noStrike" cap="none" dirty="0">
                <a:solidFill>
                  <a:schemeClr val="dk1"/>
                </a:solidFill>
                <a:ea typeface="Calibri"/>
                <a:sym typeface="Calibri"/>
              </a:rPr>
              <a:t>:</a:t>
            </a:r>
            <a:endParaRPr sz="1200" dirty="0">
              <a:ea typeface="Calibri"/>
              <a:sym typeface="Calibri"/>
            </a:endParaRPr>
          </a:p>
          <a:p>
            <a:pPr marL="285750" indent="-285750">
              <a:spcBef>
                <a:spcPts val="0"/>
              </a:spcBef>
              <a:buFont typeface="Arial"/>
              <a:buChar char="•"/>
            </a:pPr>
            <a:r>
              <a:rPr lang="en-US" dirty="0"/>
              <a:t>The California Individual Student Assessment Accessibility Profile, or ISAAP Tool, is one tool that can be used to help match the student’s needs with the appropriate resources.</a:t>
            </a:r>
            <a:endParaRPr dirty="0"/>
          </a:p>
          <a:p>
            <a:pPr marL="285750" lvl="0" indent="-285750" algn="l" rtl="0">
              <a:lnSpc>
                <a:spcPct val="100000"/>
              </a:lnSpc>
              <a:spcBef>
                <a:spcPts val="0"/>
              </a:spcBef>
              <a:spcAft>
                <a:spcPts val="0"/>
              </a:spcAft>
              <a:buClr>
                <a:schemeClr val="dk1"/>
              </a:buClr>
              <a:buSzPts val="1200"/>
              <a:buFont typeface="Arial"/>
              <a:buChar char="•"/>
            </a:pPr>
            <a:r>
              <a:rPr lang="en-US" dirty="0"/>
              <a:t>The ISAAP Tool is used to find detailed information about available accessibility resources and plan for entry into the system that CAASPP and ELPAC coordinators use, called the Test Operations Management System.</a:t>
            </a:r>
            <a:endParaRPr dirty="0"/>
          </a:p>
          <a:p>
            <a:pPr marL="285750" lvl="0" indent="-285750" algn="l" rtl="0">
              <a:lnSpc>
                <a:spcPct val="100000"/>
              </a:lnSpc>
              <a:spcBef>
                <a:spcPts val="0"/>
              </a:spcBef>
              <a:spcAft>
                <a:spcPts val="0"/>
              </a:spcAft>
              <a:buClr>
                <a:schemeClr val="dk1"/>
              </a:buClr>
              <a:buSzPts val="1200"/>
              <a:buFont typeface="Arial"/>
              <a:buChar char="•"/>
            </a:pPr>
            <a:r>
              <a:rPr lang="en-US" dirty="0"/>
              <a:t>Keep in mind that the ISAAP Tool is not a requirement for identifying accessibility resources, but just one of several options available to LEAs. </a:t>
            </a:r>
            <a:endParaRPr dirty="0"/>
          </a:p>
          <a:p>
            <a:pPr marL="285750" lvl="0" indent="-2857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ea typeface="Calibri"/>
                <a:sym typeface="Calibri"/>
              </a:rPr>
              <a:t>The ISAAP Tool is now available online for LEAs to use!</a:t>
            </a:r>
            <a:r>
              <a:rPr lang="en-US" dirty="0">
                <a:solidFill>
                  <a:schemeClr val="dk1"/>
                </a:solidFill>
              </a:rPr>
              <a:t> There is a demonstration video which provides step by step guidance on how to use the ISAAP tool. Let’s briefly review the basics of the tool. </a:t>
            </a:r>
          </a:p>
          <a:p>
            <a:pPr marL="285750" lvl="0" indent="-2857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ea typeface="Calibri"/>
                <a:sym typeface="Calibri"/>
              </a:rPr>
              <a:t>[Presenter to walk through the steps on how to find resources for a student one at a time.]</a:t>
            </a:r>
            <a:endParaRPr sz="1200" b="0" i="0" u="none" strike="noStrike" cap="none" dirty="0">
              <a:solidFill>
                <a:schemeClr val="dk1"/>
              </a:solidFill>
              <a:ea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ea typeface="Calibri"/>
                <a:sym typeface="Calibri"/>
              </a:rPr>
              <a:t>Materials required:</a:t>
            </a:r>
            <a:endParaRPr sz="1200" dirty="0">
              <a:ea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ea typeface="Calibri"/>
                <a:sym typeface="Calibri"/>
              </a:rPr>
              <a:t>None</a:t>
            </a:r>
            <a:endParaRPr sz="1200" dirty="0">
              <a:ea typeface="Calibri"/>
              <a:sym typeface="Calibri"/>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377" name="Google Shape;377;p27:notes"/>
          <p:cNvSpPr txBox="1">
            <a:spLocks noGrp="1"/>
          </p:cNvSpPr>
          <p:nvPr>
            <p:ph type="sldNum" idx="12"/>
          </p:nvPr>
        </p:nvSpPr>
        <p:spPr>
          <a:xfrm>
            <a:off x="5931410" y="140187616"/>
            <a:ext cx="4537456" cy="7383592"/>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9: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2" name="Google Shape;482;p39: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dirty="0"/>
              <a:t>To introduce the planning tool to participants</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Presenter says:</a:t>
            </a:r>
            <a:endParaRPr dirty="0"/>
          </a:p>
          <a:p>
            <a:pPr marL="165100" indent="-165100">
              <a:buFont typeface="Arial"/>
              <a:buChar char="•"/>
            </a:pPr>
            <a:r>
              <a:rPr lang="en-US" dirty="0"/>
              <a:t>Another tool to help match accessibility resources to student need is the </a:t>
            </a:r>
            <a:r>
              <a:rPr lang="en-US" b="1" dirty="0"/>
              <a:t>Accessibility Resources Planning Tool</a:t>
            </a:r>
            <a:r>
              <a:rPr lang="en-US" b="0" i="0" dirty="0"/>
              <a:t>. This tool </a:t>
            </a:r>
            <a:r>
              <a:rPr lang="en-US" dirty="0"/>
              <a:t>organizes many of the accessibility resources that are available according to their connection to the UDL guidelines. This is not an exact one-to-one correlation, but you may find this a helpful tool in connecting the needs of students with the appropriate resource.</a:t>
            </a:r>
            <a:endParaRPr dirty="0"/>
          </a:p>
          <a:p>
            <a:pPr marL="165100" lvl="0" indent="-8890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65100" indent="-165100">
              <a:buFont typeface="Arial"/>
              <a:buChar char="•"/>
            </a:pPr>
            <a:r>
              <a:rPr lang="en-US" dirty="0"/>
              <a:t>We will add a link to this document to the chat. </a:t>
            </a:r>
            <a:endParaRPr dirty="0">
              <a:latin typeface="Arial" panose="020B0604020202020204" pitchFamily="34" charset="0"/>
              <a:cs typeface="Arial" panose="020B0604020202020204" pitchFamily="34" charset="0"/>
            </a:endParaRPr>
          </a:p>
          <a:p>
            <a:pPr marL="165100" lvl="0" indent="-8890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65100" lvl="0" indent="-165100" algn="l" rtl="0">
              <a:spcBef>
                <a:spcPts val="360"/>
              </a:spcBef>
              <a:spcAft>
                <a:spcPts val="0"/>
              </a:spcAft>
              <a:buClr>
                <a:schemeClr val="dk1"/>
              </a:buClr>
              <a:buSzPts val="1200"/>
              <a:buFont typeface="Arial"/>
              <a:buChar char="•"/>
            </a:pPr>
            <a:r>
              <a:rPr lang="en-US" i="1" dirty="0"/>
              <a:t>[Explain the layout of the document]:</a:t>
            </a:r>
            <a:r>
              <a:rPr lang="en-US" dirty="0"/>
              <a:t> Accessibility Resource—common instructional practice; key; resource type referring to all California assessments, unless otherwise noted. </a:t>
            </a:r>
            <a:endParaRPr dirty="0"/>
          </a:p>
          <a:p>
            <a:pPr marL="0" lvl="0" indent="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Materials required:</a:t>
            </a:r>
            <a:endParaRPr dirty="0"/>
          </a:p>
          <a:p>
            <a:pPr marL="171450" lvl="0" indent="-171450" algn="l" rtl="0">
              <a:spcBef>
                <a:spcPts val="360"/>
              </a:spcBef>
              <a:spcAft>
                <a:spcPts val="0"/>
              </a:spcAft>
              <a:buClr>
                <a:schemeClr val="dk1"/>
              </a:buClr>
              <a:buSzPts val="1200"/>
              <a:buFont typeface="Arial"/>
              <a:buChar char="•"/>
            </a:pPr>
            <a:r>
              <a:rPr lang="en-US" dirty="0"/>
              <a:t>Accessibility Resources Planning Tool</a:t>
            </a:r>
            <a:endParaRPr dirty="0"/>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483" name="Google Shape;483;p39: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1: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2" name="Google Shape;502;p41: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indent="0">
              <a:spcBef>
                <a:spcPts val="0"/>
              </a:spcBef>
              <a:buSzPts val="1400"/>
            </a:pPr>
            <a:r>
              <a:rPr lang="en-US" b="1" dirty="0"/>
              <a:t>Slide intent: </a:t>
            </a:r>
            <a:r>
              <a:rPr lang="en-US" dirty="0"/>
              <a:t>To review the case study from the video training</a:t>
            </a:r>
            <a:endParaRPr lang="en-US" dirty="0">
              <a:latin typeface="Arial" panose="020B0604020202020204" pitchFamily="34" charset="0"/>
              <a:cs typeface="Arial" panose="020B0604020202020204" pitchFamily="34" charset="0"/>
            </a:endParaRPr>
          </a:p>
          <a:p>
            <a:pPr marL="0" indent="0">
              <a:spcBef>
                <a:spcPts val="0"/>
              </a:spcBef>
              <a:buSzPts val="1400"/>
            </a:pPr>
            <a:endParaRPr lang="en-US" dirty="0"/>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indent="-171450">
              <a:spcBef>
                <a:spcPts val="0"/>
              </a:spcBef>
              <a:buFont typeface="Arial"/>
              <a:buChar char="•"/>
            </a:pPr>
            <a:r>
              <a:rPr lang="en-US" dirty="0"/>
              <a:t>In part 3 of the virtual training series, you worked through Marco's case study. Let's practice applying our learning using a new case study,  Rudy.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t>Rudy’s case study </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endParaRPr>
          </a:p>
        </p:txBody>
      </p:sp>
      <p:sp>
        <p:nvSpPr>
          <p:cNvPr id="503" name="Google Shape;503;p41: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3:notes"/>
          <p:cNvSpPr>
            <a:spLocks noGrp="1" noRot="1" noChangeAspect="1"/>
          </p:cNvSpPr>
          <p:nvPr>
            <p:ph type="sldImg" idx="2"/>
          </p:nvPr>
        </p:nvSpPr>
        <p:spPr>
          <a:xfrm>
            <a:off x="-43957875" y="11061700"/>
            <a:ext cx="98383725" cy="5534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8" name="Google Shape;518;p43:notes"/>
          <p:cNvSpPr txBox="1">
            <a:spLocks noGrp="1"/>
          </p:cNvSpPr>
          <p:nvPr>
            <p:ph type="body" idx="1"/>
          </p:nvPr>
        </p:nvSpPr>
        <p:spPr>
          <a:xfrm>
            <a:off x="1396326" y="70106408"/>
            <a:ext cx="7676219" cy="66402008"/>
          </a:xfrm>
          <a:prstGeom prst="rect">
            <a:avLst/>
          </a:prstGeom>
          <a:noFill/>
          <a:ln>
            <a:noFill/>
          </a:ln>
        </p:spPr>
        <p:txBody>
          <a:bodyPr spcFirstLastPara="1" wrap="square" lIns="330800" tIns="165400" rIns="330800" bIns="165400" anchor="t" anchorCtr="0">
            <a:noAutofit/>
          </a:bodyPr>
          <a:lstStyle/>
          <a:p>
            <a:pPr marL="0" indent="0">
              <a:spcBef>
                <a:spcPts val="0"/>
              </a:spcBef>
              <a:buSzPts val="1400"/>
            </a:pPr>
            <a:r>
              <a:rPr lang="en-US" b="1" dirty="0"/>
              <a:t>Slide intent: </a:t>
            </a:r>
            <a:r>
              <a:rPr lang="en-US" dirty="0"/>
              <a:t>To provide an opportunity for educators to debrief their independent identification of strengths, challenges, student data and evidence, and additional sources of information to help clarify strengths and needs </a:t>
            </a:r>
            <a:endParaRPr dirty="0">
              <a:latin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endParaRPr>
          </a:p>
          <a:p>
            <a:pPr marL="0" indent="0">
              <a:spcBef>
                <a:spcPts val="0"/>
              </a:spcBef>
              <a:buSzPts val="1400"/>
            </a:pPr>
            <a:r>
              <a:rPr lang="en-US" b="1" dirty="0"/>
              <a:t>Presenter says: </a:t>
            </a:r>
            <a:r>
              <a:rPr lang="en-US" b="0" i="1" dirty="0"/>
              <a:t>[The presenter will read the content of the slide. </a:t>
            </a:r>
            <a:r>
              <a:rPr lang="en-US" i="1" dirty="0"/>
              <a:t>Reveal possible responses one section at a time.] </a:t>
            </a:r>
            <a:endParaRPr lang="en-US" i="1" dirty="0">
              <a:latin typeface="Arial" panose="020B0604020202020204" pitchFamily="34" charset="0"/>
            </a:endParaRPr>
          </a:p>
          <a:p>
            <a:pPr marL="0" indent="0">
              <a:spcBef>
                <a:spcPts val="0"/>
              </a:spcBef>
              <a:buSzPts val="1400"/>
            </a:pPr>
            <a:r>
              <a:rPr lang="en-US" i="0" dirty="0"/>
              <a:t>What additional strengths or challenges did you identify? How about additional sources of information that can help us clarify Rudy’s strengths and needs?</a:t>
            </a:r>
            <a:endParaRPr lang="en-US" i="0" dirty="0">
              <a:latin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t>None</a:t>
            </a:r>
            <a:endParaRPr b="0"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519" name="Google Shape;519;p43:notes"/>
          <p:cNvSpPr txBox="1">
            <a:spLocks noGrp="1"/>
          </p:cNvSpPr>
          <p:nvPr>
            <p:ph type="sldNum" idx="12"/>
          </p:nvPr>
        </p:nvSpPr>
        <p:spPr>
          <a:xfrm>
            <a:off x="5931410" y="140187616"/>
            <a:ext cx="4537456" cy="7383592"/>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4: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6" name="Google Shape;526;p44: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indent="0">
              <a:spcBef>
                <a:spcPts val="0"/>
              </a:spcBef>
              <a:buSzPts val="1400"/>
            </a:pPr>
            <a:r>
              <a:rPr lang="en-US" b="1" dirty="0"/>
              <a:t>Slide intent: </a:t>
            </a:r>
            <a:r>
              <a:rPr lang="en-US" b="0" dirty="0"/>
              <a:t>T</a:t>
            </a:r>
            <a:r>
              <a:rPr lang="en-US" dirty="0"/>
              <a:t>o review how we made connections from student learning characteristics to category of need </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173355" indent="-173355">
              <a:spcBef>
                <a:spcPts val="0"/>
              </a:spcBef>
              <a:buFont typeface="Arial"/>
              <a:buChar char="•"/>
            </a:pPr>
            <a:r>
              <a:rPr lang="en-US" dirty="0"/>
              <a:t>After we identified Rudy’s strengths and the challenges that might keep him from demonstrating his learning, we can begin to think </a:t>
            </a:r>
            <a:r>
              <a:rPr lang="en-US" dirty="0">
                <a:solidFill>
                  <a:srgbClr val="004260"/>
                </a:solidFill>
              </a:rPr>
              <a:t>about which category or categories of resources we might consider trying with him. </a:t>
            </a:r>
            <a:endParaRPr dirty="0">
              <a:latin typeface="Arial" panose="020B0604020202020204" pitchFamily="34" charset="0"/>
              <a:cs typeface="Arial" panose="020B0604020202020204" pitchFamily="34" charset="0"/>
            </a:endParaRPr>
          </a:p>
          <a:p>
            <a:pPr marL="173736" lvl="0" indent="-97536" algn="l" rtl="0">
              <a:lnSpc>
                <a:spcPct val="100000"/>
              </a:lnSpc>
              <a:spcBef>
                <a:spcPts val="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3355" indent="-173355">
              <a:spcBef>
                <a:spcPts val="0"/>
              </a:spcBef>
              <a:buFont typeface="Arial"/>
              <a:buChar char="•"/>
            </a:pPr>
            <a:r>
              <a:rPr lang="en-US" dirty="0"/>
              <a:t>Remember the areas of accessibility need are engagement, representation, and action and expression. </a:t>
            </a:r>
            <a:endParaRPr lang="en-US" dirty="0">
              <a:latin typeface="Arial" panose="020B0604020202020204" pitchFamily="34" charset="0"/>
              <a:cs typeface="Arial" panose="020B0604020202020204" pitchFamily="34" charset="0"/>
            </a:endParaRPr>
          </a:p>
          <a:p>
            <a:pPr marL="173736" indent="-97536">
              <a:spcBef>
                <a:spcPts val="0"/>
              </a:spcBef>
            </a:pPr>
            <a:endParaRPr lang="en-US" dirty="0">
              <a:latin typeface="Arial" panose="020B0604020202020204" pitchFamily="34" charset="0"/>
              <a:cs typeface="Arial" panose="020B0604020202020204" pitchFamily="34" charset="0"/>
            </a:endParaRPr>
          </a:p>
          <a:p>
            <a:pPr marL="173355" lvl="0" indent="-173355" algn="l" rtl="0">
              <a:lnSpc>
                <a:spcPct val="100000"/>
              </a:lnSpc>
              <a:spcBef>
                <a:spcPts val="0"/>
              </a:spcBef>
              <a:spcAft>
                <a:spcPts val="0"/>
              </a:spcAft>
              <a:buClr>
                <a:schemeClr val="dk1"/>
              </a:buClr>
              <a:buSzPts val="1200"/>
              <a:buFont typeface="Arial"/>
              <a:buChar char="•"/>
            </a:pPr>
            <a:r>
              <a:rPr lang="en-US" dirty="0"/>
              <a:t>In which areas might Rudy have accessibility needs? Drop it in the chat  </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t>His identified learning characteristics include that he gets discouraged when he is sitting down for too long. This can be a challenge for him during instruction and on assessments. Therefore, he has accessibility needs in the category of engagement. The next step is to match his accessibility needs to available accessibility resources. </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t>None</a:t>
            </a:r>
            <a:endParaRPr dirty="0"/>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527" name="Google Shape;527;p44: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2: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latin typeface="Arial" panose="020B0604020202020204" pitchFamily="34" charset="0"/>
                <a:cs typeface="Arial" panose="020B0604020202020204" pitchFamily="34" charset="0"/>
              </a:rPr>
              <a:t>Slide intent: </a:t>
            </a:r>
            <a:r>
              <a:rPr lang="en-US" b="0" dirty="0">
                <a:latin typeface="Arial" panose="020B0604020202020204" pitchFamily="34" charset="0"/>
                <a:cs typeface="Arial" panose="020B0604020202020204" pitchFamily="34" charset="0"/>
              </a:rPr>
              <a:t>For the presenter to introduce herself</a:t>
            </a:r>
            <a:r>
              <a:rPr lang="en-US" dirty="0">
                <a:latin typeface="Arial" panose="020B0604020202020204" pitchFamily="34" charset="0"/>
                <a:cs typeface="Arial" panose="020B0604020202020204" pitchFamily="34" charset="0"/>
              </a:rPr>
              <a:t> to participants</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i="1" dirty="0">
              <a:latin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178" name="Google Shape;178;p2: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6: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7" name="Google Shape;547;p46: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b="0" dirty="0"/>
              <a:t>To in</a:t>
            </a:r>
            <a:r>
              <a:rPr lang="en-US" dirty="0"/>
              <a:t>troduce the planning tool to participants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a:t>
            </a:r>
            <a:endParaRPr dirty="0"/>
          </a:p>
          <a:p>
            <a:pPr marL="0" indent="0"/>
            <a:r>
              <a:rPr lang="en-US" dirty="0"/>
              <a:t>When considering what resources to try with Rudy to help him overcome his needs in the area of engagement, we identified that his teacher might consider providing Rudy with breaks during classroom instruction. During instruction, Rudy can learn to pace himself while working. The teacher could also teach Rudy to use breathing techniques and stretches to encourage breaks.</a:t>
            </a:r>
          </a:p>
          <a:p>
            <a:pPr marL="0" indent="0"/>
            <a:br>
              <a:rPr lang="en-US" dirty="0"/>
            </a:br>
            <a:r>
              <a:rPr lang="en-US" i="1" dirty="0"/>
              <a:t>[Summarize the description of the resource from the slide.] </a:t>
            </a:r>
            <a:endParaRPr lang="en-US" dirty="0"/>
          </a:p>
          <a:p>
            <a:pPr marL="0" indent="0"/>
            <a:r>
              <a:rPr lang="en-US" dirty="0">
                <a:solidFill>
                  <a:srgbClr val="004260"/>
                </a:solidFill>
              </a:rPr>
              <a:t>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Materials required:</a:t>
            </a:r>
            <a:endParaRPr dirty="0"/>
          </a:p>
          <a:p>
            <a:pPr marL="171450" indent="-171450">
              <a:spcBef>
                <a:spcPts val="0"/>
              </a:spcBef>
              <a:buFont typeface="Arial"/>
              <a:buChar char="•"/>
            </a:pPr>
            <a:r>
              <a:rPr lang="en-US" dirty="0"/>
              <a:t>Accessibility Resources Planning Tool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548" name="Google Shape;548;p46: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2" name="Google Shape;562;p4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b="0" dirty="0"/>
              <a:t>To i</a:t>
            </a:r>
            <a:r>
              <a:rPr lang="en-US" dirty="0"/>
              <a:t>ntroduce the planning tool to participants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a:t>
            </a:r>
            <a:endParaRPr dirty="0"/>
          </a:p>
          <a:p>
            <a:pPr marL="171450" indent="-171450">
              <a:buFont typeface="Arial"/>
              <a:buChar char="•"/>
            </a:pPr>
            <a:r>
              <a:rPr lang="en-US" dirty="0"/>
              <a:t>We also</a:t>
            </a:r>
            <a:r>
              <a:rPr lang="en-US" sz="1200" b="0" i="0" u="none" strike="noStrike" dirty="0">
                <a:solidFill>
                  <a:schemeClr val="dk1"/>
                </a:solidFill>
                <a:sym typeface="Arial"/>
              </a:rPr>
              <a:t> </a:t>
            </a:r>
            <a:r>
              <a:rPr lang="en-US" dirty="0"/>
              <a:t>considered</a:t>
            </a:r>
            <a:r>
              <a:rPr lang="en-US" sz="1200" b="0" i="0" u="none" strike="noStrike" dirty="0">
                <a:solidFill>
                  <a:schemeClr val="dk1"/>
                </a:solidFill>
                <a:sym typeface="Arial"/>
              </a:rPr>
              <a:t> what resources </a:t>
            </a:r>
            <a:r>
              <a:rPr lang="en-US" dirty="0"/>
              <a:t>to</a:t>
            </a:r>
            <a:r>
              <a:rPr lang="en-US" sz="1200" b="0" i="0" u="none" strike="noStrike" dirty="0">
                <a:solidFill>
                  <a:schemeClr val="dk1"/>
                </a:solidFill>
                <a:sym typeface="Arial"/>
              </a:rPr>
              <a:t> </a:t>
            </a:r>
            <a:r>
              <a:rPr lang="en-US" dirty="0"/>
              <a:t>try</a:t>
            </a:r>
            <a:r>
              <a:rPr lang="en-US" sz="1200" b="0" i="0" u="none" strike="noStrike" dirty="0">
                <a:solidFill>
                  <a:schemeClr val="dk1"/>
                </a:solidFill>
                <a:sym typeface="Arial"/>
              </a:rPr>
              <a:t> with Rudy to help him overcome his reading difficulties.</a:t>
            </a:r>
            <a:r>
              <a:rPr lang="en-US" dirty="0"/>
              <a:t> </a:t>
            </a:r>
            <a:endParaRPr lang="en-US" dirty="0">
              <a:latin typeface="Arial" panose="020B0604020202020204" pitchFamily="34" charset="0"/>
              <a:cs typeface="Arial" panose="020B0604020202020204" pitchFamily="34" charset="0"/>
            </a:endParaRPr>
          </a:p>
          <a:p>
            <a:pPr marL="171450" indent="-171450">
              <a:buFont typeface="Arial"/>
              <a:buChar char="•"/>
            </a:pPr>
            <a:endParaRPr lang="en-US" dirty="0"/>
          </a:p>
          <a:p>
            <a:pPr marL="171450" indent="-171450">
              <a:buFont typeface="Arial"/>
              <a:buChar char="•"/>
            </a:pPr>
            <a:r>
              <a:rPr lang="en-US" sz="1200" b="0" i="1" u="none" strike="noStrike" dirty="0">
                <a:solidFill>
                  <a:schemeClr val="dk1"/>
                </a:solidFill>
                <a:sym typeface="Arial"/>
              </a:rPr>
              <a:t>[Summarize the description of the resource from the slide.]</a:t>
            </a:r>
            <a:endParaRPr dirty="0"/>
          </a:p>
          <a:p>
            <a:pPr marL="171450" lvl="0" indent="-95250" algn="l" rtl="0">
              <a:spcBef>
                <a:spcPts val="360"/>
              </a:spcBef>
              <a:spcAft>
                <a:spcPts val="0"/>
              </a:spcAft>
              <a:buClr>
                <a:schemeClr val="dk1"/>
              </a:buClr>
              <a:buSzPts val="1200"/>
              <a:buFont typeface="Arial"/>
              <a:buNone/>
            </a:pPr>
            <a:endParaRPr sz="1200" b="0" i="1" u="none" strike="noStrike" dirty="0">
              <a:solidFill>
                <a:schemeClr val="dk1"/>
              </a:solidFill>
              <a:latin typeface="Arial" panose="020B0604020202020204" pitchFamily="34" charset="0"/>
              <a:cs typeface="Arial" panose="020B0604020202020204" pitchFamily="34" charset="0"/>
              <a:sym typeface="Arial"/>
            </a:endParaRPr>
          </a:p>
          <a:p>
            <a:pPr marL="171450" indent="-171450">
              <a:buFont typeface="Arial,Sans-Serif"/>
              <a:buChar char="•"/>
            </a:pPr>
            <a:r>
              <a:rPr lang="en-US" b="0" i="0" u="none" strike="noStrike" dirty="0">
                <a:sym typeface="Arial"/>
              </a:rPr>
              <a:t>To help Rudy overcome this challenge during instruction,</a:t>
            </a:r>
            <a:r>
              <a:rPr lang="en-US" dirty="0"/>
              <a:t> his teacher</a:t>
            </a:r>
            <a:r>
              <a:rPr lang="en-US" b="0" i="0" u="none" strike="noStrike" dirty="0">
                <a:sym typeface="Arial"/>
              </a:rPr>
              <a:t> can have him use translation glossaries.</a:t>
            </a:r>
            <a:r>
              <a:rPr lang="en-US" dirty="0"/>
              <a:t> If this resource is helpful </a:t>
            </a:r>
            <a:r>
              <a:rPr lang="en-US" b="0" i="0" u="none" strike="noStrike" dirty="0">
                <a:sym typeface="Arial"/>
              </a:rPr>
              <a:t>to Rudy </a:t>
            </a:r>
            <a:r>
              <a:rPr lang="en-US" dirty="0"/>
              <a:t>during classroom instruction, the teacher can have </a:t>
            </a:r>
            <a:r>
              <a:rPr lang="en-US" b="0" i="0" u="none" strike="noStrike" dirty="0">
                <a:sym typeface="Arial"/>
              </a:rPr>
              <a:t>him </a:t>
            </a:r>
            <a:r>
              <a:rPr lang="en-US" dirty="0"/>
              <a:t>practice using the resource on </a:t>
            </a:r>
            <a:r>
              <a:rPr lang="en-US" b="0" i="0" u="none" strike="noStrike" dirty="0">
                <a:sym typeface="Arial"/>
              </a:rPr>
              <a:t>a </a:t>
            </a:r>
            <a:r>
              <a:rPr lang="en-US" dirty="0"/>
              <a:t>practice or training test to </a:t>
            </a:r>
            <a:r>
              <a:rPr lang="en-US" b="0" i="0" u="none" strike="noStrike" dirty="0">
                <a:sym typeface="Arial"/>
              </a:rPr>
              <a:t>help him </a:t>
            </a:r>
            <a:r>
              <a:rPr lang="en-US" dirty="0"/>
              <a:t>become comfortable using the resource </a:t>
            </a:r>
            <a:r>
              <a:rPr lang="en-US" b="0" i="0" u="none" strike="noStrike" dirty="0">
                <a:sym typeface="Arial"/>
              </a:rPr>
              <a:t>in a </a:t>
            </a:r>
            <a:r>
              <a:rPr lang="en-US" dirty="0"/>
              <a:t>testing environment</a:t>
            </a:r>
            <a:r>
              <a:rPr lang="en-US" b="0" i="0" u="none" strike="noStrike" dirty="0">
                <a:sym typeface="Arial"/>
              </a:rPr>
              <a:t>.</a:t>
            </a:r>
          </a:p>
          <a:p>
            <a:pPr marL="171450" indent="-171450">
              <a:buFont typeface="Arial,Sans-Serif"/>
              <a:buChar char="•"/>
            </a:pPr>
            <a:endParaRPr lang="en-US" b="0" i="0" u="none" strike="noStrike" dirty="0">
              <a:sym typeface="Arial"/>
            </a:endParaRPr>
          </a:p>
          <a:p>
            <a:pPr marL="171450" marR="0" lvl="0" indent="-171450" algn="l" defTabSz="914400" rtl="0" eaLnBrk="1" fontAlgn="auto" latinLnBrk="0" hangingPunct="1">
              <a:lnSpc>
                <a:spcPct val="100000"/>
              </a:lnSpc>
              <a:spcBef>
                <a:spcPts val="360"/>
              </a:spcBef>
              <a:spcAft>
                <a:spcPts val="0"/>
              </a:spcAft>
              <a:buClr>
                <a:schemeClr val="dk1"/>
              </a:buClr>
              <a:buSzPts val="1200"/>
              <a:buFont typeface="Arial,Sans-Serif"/>
              <a:buChar char="•"/>
              <a:tabLst/>
              <a:defRPr/>
            </a:pPr>
            <a:r>
              <a:rPr lang="en-US" sz="1200" b="0" i="0" u="none" strike="noStrike" dirty="0">
                <a:solidFill>
                  <a:schemeClr val="dk1"/>
                </a:solidFill>
                <a:latin typeface="Arial" panose="020B0604020202020204" pitchFamily="34" charset="0"/>
                <a:cs typeface="Arial" panose="020B0604020202020204" pitchFamily="34" charset="0"/>
                <a:sym typeface="Arial"/>
              </a:rPr>
              <a:t>An English glossary is a universal tool that Rudy can use in classroom instruction and on the ELA, mathematics, and science assessments he takes, and an illustration glossary can be used during mathematics instruction and on the mathematics assessment. </a:t>
            </a:r>
            <a:r>
              <a:rPr lang="en-US" sz="1200" b="1" i="0" u="none" strike="noStrike" dirty="0">
                <a:solidFill>
                  <a:schemeClr val="dk1"/>
                </a:solidFill>
                <a:latin typeface="Arial" panose="020B0604020202020204" pitchFamily="34" charset="0"/>
                <a:cs typeface="Arial" panose="020B0604020202020204" pitchFamily="34" charset="0"/>
                <a:sym typeface="Arial"/>
              </a:rPr>
              <a:t>During instruction, I can help Rudy make use of these tools at the back of his textbooks. </a:t>
            </a:r>
          </a:p>
          <a:p>
            <a:pPr marL="171450" marR="0" lvl="0" indent="-171450" algn="l" defTabSz="914400" rtl="0" eaLnBrk="1" fontAlgn="auto" latinLnBrk="0" hangingPunct="1">
              <a:lnSpc>
                <a:spcPct val="100000"/>
              </a:lnSpc>
              <a:spcBef>
                <a:spcPts val="360"/>
              </a:spcBef>
              <a:spcAft>
                <a:spcPts val="0"/>
              </a:spcAft>
              <a:buClr>
                <a:schemeClr val="dk1"/>
              </a:buClr>
              <a:buSzPts val="1200"/>
              <a:buFont typeface="Arial,Sans-Serif"/>
              <a:buChar char="•"/>
              <a:tabLst/>
              <a:defRPr/>
            </a:pPr>
            <a:endParaRPr lang="en-US" dirty="0">
              <a:latin typeface="Arial" panose="020B0604020202020204" pitchFamily="34" charset="0"/>
              <a:cs typeface="Arial" panose="020B0604020202020204" pitchFamily="34" charset="0"/>
            </a:endParaRPr>
          </a:p>
          <a:p>
            <a:pPr marL="171450" indent="-171450">
              <a:buFont typeface="Arial,Sans-Serif"/>
              <a:buChar char="•"/>
            </a:pPr>
            <a:r>
              <a:rPr lang="en-US" sz="1200" b="0" i="0" u="none" strike="noStrike" dirty="0">
                <a:solidFill>
                  <a:schemeClr val="dk1"/>
                </a:solidFill>
                <a:latin typeface="Arial" panose="020B0604020202020204" pitchFamily="34" charset="0"/>
                <a:cs typeface="Arial" panose="020B0604020202020204" pitchFamily="34" charset="0"/>
                <a:sym typeface="Arial"/>
              </a:rPr>
              <a:t>Text-to-speech is a designated support and an </a:t>
            </a:r>
            <a:endParaRPr lang="en-US" dirty="0"/>
          </a:p>
          <a:p>
            <a:pPr marL="0" lvl="0" indent="0" algn="l">
              <a:spcBef>
                <a:spcPts val="360"/>
              </a:spcBef>
              <a:spcAft>
                <a:spcPts val="0"/>
              </a:spcAft>
              <a:buClr>
                <a:schemeClr val="dk1"/>
              </a:buClr>
              <a:buSzPts val="1200"/>
            </a:pPr>
            <a:endParaRPr sz="1200" b="1" i="0" u="none" strike="noStrike" dirty="0">
              <a:solidFill>
                <a:schemeClr val="dk1"/>
              </a:solidFill>
              <a:latin typeface="Arial" panose="020B0604020202020204" pitchFamily="34" charset="0"/>
              <a:cs typeface="Arial" panose="020B0604020202020204" pitchFamily="34" charset="0"/>
              <a:sym typeface="Arial"/>
            </a:endParaRPr>
          </a:p>
          <a:p>
            <a:pPr marL="0" lvl="0" indent="0" algn="l" rtl="0">
              <a:spcBef>
                <a:spcPts val="360"/>
              </a:spcBef>
              <a:spcAft>
                <a:spcPts val="0"/>
              </a:spcAft>
              <a:buClr>
                <a:schemeClr val="dk1"/>
              </a:buClr>
              <a:buSzPts val="1200"/>
              <a:buNone/>
            </a:pPr>
            <a:r>
              <a:rPr lang="en-US" b="1" dirty="0"/>
              <a:t>Materials required:</a:t>
            </a:r>
            <a:endParaRPr dirty="0"/>
          </a:p>
          <a:p>
            <a:pPr marL="171450" indent="-171450">
              <a:buFont typeface="Arial"/>
              <a:buChar char="•"/>
            </a:pPr>
            <a:r>
              <a:rPr lang="en-US" sz="1200" b="0" i="0" u="none" strike="noStrike" dirty="0">
                <a:solidFill>
                  <a:schemeClr val="dk1"/>
                </a:solidFill>
                <a:sym typeface="Arial"/>
              </a:rPr>
              <a:t>Accessibility Resources Planning Tool</a:t>
            </a:r>
            <a:r>
              <a:rPr lang="en-US" dirty="0"/>
              <a:t> </a:t>
            </a:r>
            <a:endParaRPr dirty="0">
              <a:latin typeface="Arial" panose="020B0604020202020204" pitchFamily="34" charset="0"/>
              <a:cs typeface="Arial" panose="020B0604020202020204" pitchFamily="34" charset="0"/>
            </a:endParaRPr>
          </a:p>
        </p:txBody>
      </p:sp>
      <p:sp>
        <p:nvSpPr>
          <p:cNvPr id="563" name="Google Shape;563;p4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9: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0" name="Google Shape;570;p49: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indent="0">
              <a:spcBef>
                <a:spcPts val="0"/>
              </a:spcBef>
              <a:buSzPts val="1400"/>
            </a:pPr>
            <a:r>
              <a:rPr lang="en-US" b="1" dirty="0"/>
              <a:t>Slide intent: </a:t>
            </a:r>
            <a:r>
              <a:rPr lang="en-US" b="0" dirty="0"/>
              <a:t>To </a:t>
            </a:r>
            <a:r>
              <a:rPr lang="en-US" dirty="0"/>
              <a:t>allow participants to practice using the tool to match a resource in the action and expression area of need</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a:t>
            </a:r>
            <a:endParaRPr dirty="0"/>
          </a:p>
          <a:p>
            <a:pPr marL="171450" indent="-171450">
              <a:spcBef>
                <a:spcPts val="0"/>
              </a:spcBef>
              <a:buFont typeface="Arial"/>
              <a:buChar char="•"/>
            </a:pPr>
            <a:r>
              <a:rPr lang="en-US" dirty="0"/>
              <a:t>Finally, let’s consider the category of action and expression. Because Rudy is at the early stages of English language development, he can benefit from accessibility resources to communicate in English. Take a moment to consider what resources his teacher might try with Rudy in the category of action and expression to help him overcome the challenges to communicating effectively given his current level of English proficiency. </a:t>
            </a:r>
            <a:endParaRPr dirty="0"/>
          </a:p>
          <a:p>
            <a:pPr marL="171450" indent="-171450">
              <a:spcBef>
                <a:spcPts val="0"/>
              </a:spcBef>
              <a:buChar char="•"/>
            </a:pPr>
            <a:endParaRPr lang="en-US" dirty="0"/>
          </a:p>
          <a:p>
            <a:pPr marL="171450" indent="-171450">
              <a:spcBef>
                <a:spcPts val="0"/>
              </a:spcBef>
              <a:buChar char="•"/>
            </a:pPr>
            <a:r>
              <a:rPr lang="en-US" dirty="0"/>
              <a:t>Ask participants to come off mute and share or drop in the chat. </a:t>
            </a:r>
          </a:p>
          <a:p>
            <a:pPr marL="171450" indent="-171450">
              <a:spcBef>
                <a:spcPts val="0"/>
              </a:spcBef>
              <a:buChar char="•"/>
            </a:pPr>
            <a:endParaRPr lang="en-US" dirty="0"/>
          </a:p>
          <a:p>
            <a:pPr marL="0" lvl="0" indent="0" algn="l" rtl="0">
              <a:lnSpc>
                <a:spcPct val="100000"/>
              </a:lnSpc>
              <a:spcBef>
                <a:spcPts val="0"/>
              </a:spcBef>
              <a:spcAft>
                <a:spcPts val="0"/>
              </a:spcAft>
              <a:buClr>
                <a:schemeClr val="dk1"/>
              </a:buClr>
              <a:buSzPts val="1400"/>
              <a:buNone/>
            </a:pPr>
            <a:r>
              <a:rPr lang="en-US" i="1" dirty="0"/>
              <a:t>[Provide a reminder of the accessibility resource categories so that participants remember not all resources may be available to all students and that some switch depending on the test being given.]</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sz="1200" b="1" i="0" u="none" strike="noStrike" dirty="0">
                <a:solidFill>
                  <a:schemeClr val="dk1"/>
                </a:solidFill>
                <a:sym typeface="Arial"/>
              </a:rPr>
              <a:t>Materials required:</a:t>
            </a:r>
            <a:endParaRPr b="0" dirty="0"/>
          </a:p>
          <a:p>
            <a:pPr marL="171450" indent="-171450">
              <a:buFont typeface="Arial"/>
              <a:buChar char="•"/>
            </a:pPr>
            <a:r>
              <a:rPr lang="en-US" sz="1200" b="0" i="0" u="none" strike="noStrike" dirty="0">
                <a:solidFill>
                  <a:schemeClr val="dk1"/>
                </a:solidFill>
                <a:sym typeface="Arial"/>
              </a:rPr>
              <a:t>Accessibility Resources Planning Tool</a:t>
            </a:r>
            <a:r>
              <a:rPr lang="en-US" dirty="0"/>
              <a:t>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571" name="Google Shape;571;p49: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3: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0" name="Google Shape;600;p53: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indent="0"/>
            <a:r>
              <a:rPr lang="en-US" b="1" dirty="0"/>
              <a:t>Slide intent: </a:t>
            </a:r>
            <a:r>
              <a:rPr lang="en-US" dirty="0"/>
              <a:t>To provide participants the opportunity to apply their learning</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Presenter says: </a:t>
            </a:r>
            <a:endParaRPr b="1" dirty="0"/>
          </a:p>
          <a:p>
            <a:pPr marL="171450" indent="-171450">
              <a:buFont typeface="Arial"/>
              <a:buChar char="•"/>
            </a:pPr>
            <a:r>
              <a:rPr lang="en-US" b="0" dirty="0"/>
              <a:t>Now </a:t>
            </a:r>
            <a:r>
              <a:rPr lang="en-US" dirty="0"/>
              <a:t>its your turn to apply your learning with a new case study. </a:t>
            </a:r>
            <a:endParaRPr b="0"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01" name="Google Shape;601;p53: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1: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2" name="Google Shape;502;p41: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introduce a case study to apply new learning throughout session</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171450" indent="-171450">
              <a:buSzPts val="1400"/>
              <a:buChar char="•"/>
            </a:pPr>
            <a:r>
              <a:rPr lang="en-US" b="1" dirty="0"/>
              <a:t>Presenter says: </a:t>
            </a:r>
            <a:r>
              <a:rPr lang="en-US" dirty="0"/>
              <a:t>Now you will have an opportunity to </a:t>
            </a:r>
            <a:r>
              <a:rPr lang="en-US" b="1" dirty="0"/>
              <a:t>independently </a:t>
            </a:r>
            <a:r>
              <a:rPr lang="en-US" dirty="0"/>
              <a:t>apply what you’ve learned so far about CAASPP and ELPAC areas of need, and available accessibility resources, to a new case study, Karla.</a:t>
            </a:r>
            <a:r>
              <a:rPr lang="en-US" b="1" dirty="0"/>
              <a:t> </a:t>
            </a:r>
            <a:endParaRPr lang="en-US" dirty="0"/>
          </a:p>
          <a:p>
            <a:pPr indent="0">
              <a:buSzPts val="1400"/>
            </a:pPr>
            <a:br>
              <a:rPr lang="en-US" dirty="0"/>
            </a:br>
            <a:endParaRPr lang="en-US" dirty="0"/>
          </a:p>
          <a:p>
            <a:pPr marL="171450" indent="-171450">
              <a:buSzPts val="1400"/>
              <a:buChar char="•"/>
            </a:pPr>
            <a:r>
              <a:rPr lang="en-US" dirty="0"/>
              <a:t>Take a moment to read over some of Karla's learning characteristics. </a:t>
            </a:r>
          </a:p>
          <a:p>
            <a:pPr marL="0" indent="0">
              <a:spcBef>
                <a:spcPts val="0"/>
              </a:spcBef>
              <a:buSzPts val="1400"/>
            </a:pPr>
            <a:endParaRPr lang="en-US" b="1" dirty="0"/>
          </a:p>
          <a:p>
            <a:pPr marL="0" indent="0">
              <a:spcBef>
                <a:spcPts val="0"/>
              </a:spcBef>
              <a:buSzPts val="1400"/>
            </a:pPr>
            <a:endParaRPr lang="en-US" b="1" dirty="0"/>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indent="-171450">
              <a:spcBef>
                <a:spcPts val="0"/>
              </a:spcBef>
              <a:buFont typeface="Arial"/>
              <a:buChar char="•"/>
            </a:pPr>
            <a:r>
              <a:rPr lang="en-US" dirty="0"/>
              <a:t>Karla's case study </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endParaRPr>
          </a:p>
        </p:txBody>
      </p:sp>
      <p:sp>
        <p:nvSpPr>
          <p:cNvPr id="503" name="Google Shape;503;p41: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extLst>
      <p:ext uri="{BB962C8B-B14F-4D97-AF65-F5344CB8AC3E}">
        <p14:creationId xmlns:p14="http://schemas.microsoft.com/office/powerpoint/2010/main" val="228663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5: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4" name="Google Shape;614;p55: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remind participants that matching student need to accessibility resources begins with identifying individual student learning characteristics, emphasizing the importance of an asset-based mindset when identifying student needs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Remember, the appropriate selection of resources to support student need focuses on identifying both student strengths as well as challenges. </a:t>
            </a:r>
            <a:endParaRPr dirty="0"/>
          </a:p>
          <a:p>
            <a:pPr marL="171450" lvl="0" indent="-95250" algn="l" rtl="0">
              <a:lnSpc>
                <a:spcPct val="100000"/>
              </a:lnSpc>
              <a:spcBef>
                <a:spcPts val="0"/>
              </a:spcBef>
              <a:spcAft>
                <a:spcPts val="0"/>
              </a:spcAft>
              <a:buClr>
                <a:schemeClr val="dk1"/>
              </a:buClr>
              <a:buSzPts val="1200"/>
              <a:buFont typeface="Arial"/>
              <a:buNone/>
            </a:pPr>
            <a:endParaRPr b="1"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t>When you match resources to Karla's accessibility needs, make sure you start by identifying her strengths and learning challenges. Also, consider what sources of information we might use to help clarify her strengths and challenges. </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i="1" dirty="0"/>
              <a:t>[The presenter will offer possible answers]:</a:t>
            </a:r>
            <a:endParaRPr dirty="0"/>
          </a:p>
          <a:p>
            <a:pPr marL="171450" lvl="0" indent="-171450" algn="l" rtl="0">
              <a:lnSpc>
                <a:spcPct val="100000"/>
              </a:lnSpc>
              <a:spcBef>
                <a:spcPts val="0"/>
              </a:spcBef>
              <a:spcAft>
                <a:spcPts val="0"/>
              </a:spcAft>
              <a:buClr>
                <a:schemeClr val="dk1"/>
              </a:buClr>
              <a:buSzPts val="1400"/>
              <a:buFont typeface="Arial"/>
              <a:buChar char="•"/>
            </a:pPr>
            <a:r>
              <a:rPr lang="en-US" i="0" dirty="0"/>
              <a:t>Strengths: likes technology</a:t>
            </a:r>
            <a:endParaRPr dirty="0"/>
          </a:p>
          <a:p>
            <a:pPr marL="171450" indent="-171450">
              <a:spcBef>
                <a:spcPts val="0"/>
              </a:spcBef>
              <a:buSzPts val="1400"/>
              <a:buFont typeface="Arial"/>
              <a:buChar char="•"/>
            </a:pPr>
            <a:r>
              <a:rPr lang="en-US" i="0" dirty="0"/>
              <a:t>Challenges: reading, easily distracted</a:t>
            </a:r>
            <a:r>
              <a:rPr lang="en-US" dirty="0"/>
              <a:t>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400"/>
              <a:buFont typeface="Arial"/>
              <a:buChar char="•"/>
            </a:pPr>
            <a:r>
              <a:rPr lang="en-US" i="0" dirty="0"/>
              <a:t>Sources of information: parents/guardians, teacher, student performance information, intervention teacher, cumulative folder</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Materials required: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None</a:t>
            </a:r>
            <a:endParaRPr dirty="0"/>
          </a:p>
        </p:txBody>
      </p:sp>
      <p:sp>
        <p:nvSpPr>
          <p:cNvPr id="615" name="Google Shape;615;p55: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56: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2" name="Google Shape;622;p56: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indent="0">
              <a:spcBef>
                <a:spcPts val="0"/>
              </a:spcBef>
              <a:buSzPts val="1400"/>
            </a:pPr>
            <a:r>
              <a:rPr lang="en-US" b="1" dirty="0"/>
              <a:t>Slide intent: </a:t>
            </a:r>
            <a:r>
              <a:rPr lang="en-US" b="0" dirty="0"/>
              <a:t>To remind participants the next step in matching student need to accessibility resources is to consider what accessibility categories a student may benefit from</a:t>
            </a:r>
            <a:r>
              <a:rPr lang="en-US" dirty="0"/>
              <a:t>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r>
              <a:rPr lang="en-US" dirty="0"/>
              <a:t>After identifying Karla’s strengths and needs, you</a:t>
            </a:r>
            <a:r>
              <a:rPr lang="en-US" b="0" dirty="0"/>
              <a:t> will identify which accessibility category or categories </a:t>
            </a:r>
            <a:r>
              <a:rPr lang="en-US" dirty="0"/>
              <a:t>she </a:t>
            </a:r>
            <a:r>
              <a:rPr lang="en-US" b="0" dirty="0"/>
              <a:t>might benefit from.</a:t>
            </a:r>
            <a:r>
              <a:rPr lang="en-US" dirty="0"/>
              <a:t> </a:t>
            </a:r>
            <a:endParaRPr b="0" dirty="0"/>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Materials required: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None</a:t>
            </a:r>
            <a:endParaRPr dirty="0"/>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23" name="Google Shape;623;p56: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7: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1" name="Google Shape;631;p57: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dirty="0"/>
              <a:t>To provide the last step in the accessibility resource identification process</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Presenter says: </a:t>
            </a:r>
            <a:r>
              <a:rPr lang="en-US" b="0" dirty="0"/>
              <a:t>Finally, you will reference the Accessibility Resources Planning Tool and identify what resources are available in the category or categories of need, selecting which one you might try based on </a:t>
            </a:r>
            <a:r>
              <a:rPr lang="en-US" dirty="0"/>
              <a:t>Karla’s</a:t>
            </a:r>
            <a:r>
              <a:rPr lang="en-US" b="0" dirty="0"/>
              <a:t> strengths and needs. </a:t>
            </a:r>
            <a:endParaRPr b="0" dirty="0"/>
          </a:p>
          <a:p>
            <a:pPr marL="165100" lvl="0" indent="-8890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Materials required:</a:t>
            </a:r>
            <a:endParaRPr dirty="0"/>
          </a:p>
          <a:p>
            <a:pPr marL="171450" lvl="0" indent="-171450" algn="l" rtl="0">
              <a:spcBef>
                <a:spcPts val="360"/>
              </a:spcBef>
              <a:spcAft>
                <a:spcPts val="0"/>
              </a:spcAft>
              <a:buClr>
                <a:schemeClr val="dk1"/>
              </a:buClr>
              <a:buSzPts val="1200"/>
              <a:buFont typeface="Arial"/>
              <a:buChar char="•"/>
            </a:pPr>
            <a:r>
              <a:rPr lang="en-US" dirty="0"/>
              <a:t>Accessibility Resources Planning Tool</a:t>
            </a:r>
            <a:endParaRPr dirty="0"/>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32" name="Google Shape;632;p57: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0" name="Google Shape;640;p5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provide an opportunity for educators to apply learning so far to one of their students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indent="-171450">
              <a:spcBef>
                <a:spcPts val="0"/>
              </a:spcBef>
              <a:buFont typeface="Arial"/>
              <a:buChar char="•"/>
            </a:pPr>
            <a:r>
              <a:rPr lang="en-US" dirty="0"/>
              <a:t>Jot down some notes as you go through the process of matching Karla’s learning characteristics and challenges to learning on the graphic organizer. Then, use the Accessibility Resources Planning Tool to identify what resources you might try with Karla  during classroom instruction and on assessments.</a:t>
            </a:r>
            <a:endParaRPr dirty="0"/>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t>Accessibility</a:t>
            </a:r>
            <a:r>
              <a:rPr lang="en-US" b="1" dirty="0"/>
              <a:t> </a:t>
            </a:r>
            <a:r>
              <a:rPr lang="en-US" b="0" dirty="0"/>
              <a:t>Resources Planning Tool</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41" name="Google Shape;641;p5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9: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9" name="Google Shape;649;p59: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latin typeface="Arial" panose="020B0604020202020204" pitchFamily="34" charset="0"/>
                <a:cs typeface="Arial" panose="020B0604020202020204" pitchFamily="34" charset="0"/>
              </a:rPr>
              <a:t>Slide intent: </a:t>
            </a:r>
            <a:r>
              <a:rPr lang="en-US" b="0" dirty="0">
                <a:latin typeface="Arial" panose="020B0604020202020204" pitchFamily="34" charset="0"/>
                <a:cs typeface="Arial" panose="020B0604020202020204" pitchFamily="34" charset="0"/>
              </a:rPr>
              <a:t>To practice using the planning tool to match resources to student needs based on the UDL categories</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latin typeface="Arial" panose="020B0604020202020204" pitchFamily="34" charset="0"/>
                <a:cs typeface="Arial" panose="020B0604020202020204" pitchFamily="34" charset="0"/>
              </a:rPr>
              <a:t>Presenter says: </a:t>
            </a:r>
            <a:r>
              <a:rPr lang="en-US" dirty="0">
                <a:latin typeface="Arial" panose="020B0604020202020204" pitchFamily="34" charset="0"/>
                <a:cs typeface="Arial" panose="020B0604020202020204" pitchFamily="34" charset="0"/>
              </a:rPr>
              <a:t>Specifically, we’d like you to identify the accessibility resources you might try with Karla for each assessment for the Smarter Balanced for ELA and mathematics and the CAST. Make sure you note how Karla could use these resources during classroom instruction since these resources are developed to support students’ needs during daily instruction and on assessments.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dirty="0">
                <a:latin typeface="Arial" panose="020B0604020202020204" pitchFamily="34" charset="0"/>
                <a:cs typeface="Arial" panose="020B0604020202020204" pitchFamily="34" charset="0"/>
              </a:rPr>
              <a:t>Please take five minutes to begin jotting down some notes on your graphic organizer.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latin typeface="Arial" panose="020B0604020202020204" pitchFamily="34" charset="0"/>
                <a:cs typeface="Arial" panose="020B0604020202020204" pitchFamily="34" charset="0"/>
              </a:rPr>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latin typeface="Arial" panose="020B0604020202020204" pitchFamily="34" charset="0"/>
                <a:cs typeface="Arial" panose="020B0604020202020204" pitchFamily="34" charset="0"/>
              </a:rPr>
              <a:t>Accessibility Resources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Planning</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Tool</a:t>
            </a:r>
            <a:r>
              <a:rPr lang="en-US" b="1"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50" name="Google Shape;650;p59: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Clr>
                <a:schemeClr val="dk1"/>
              </a:buClr>
              <a:buSzPts val="300"/>
              <a:buNone/>
            </a:pPr>
            <a:r>
              <a:rPr lang="en-US" sz="1200" b="1" dirty="0">
                <a:latin typeface="Arial" panose="020B0604020202020204" pitchFamily="34" charset="0"/>
                <a:cs typeface="Arial" panose="020B0604020202020204" pitchFamily="34" charset="0"/>
              </a:rPr>
              <a:t>Slide intent:</a:t>
            </a:r>
            <a:r>
              <a:rPr lang="en-US" b="1"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To i</a:t>
            </a:r>
            <a:r>
              <a:rPr lang="en-US" sz="1200" dirty="0">
                <a:latin typeface="Arial" panose="020B0604020202020204" pitchFamily="34" charset="0"/>
                <a:cs typeface="Arial" panose="020B0604020202020204" pitchFamily="34" charset="0"/>
              </a:rPr>
              <a:t>ntroduce the training videos available</a:t>
            </a:r>
          </a:p>
          <a:p>
            <a:pPr marL="0" lvl="0" indent="0" algn="l" rtl="0">
              <a:spcBef>
                <a:spcPts val="360"/>
              </a:spcBef>
              <a:spcAft>
                <a:spcPts val="0"/>
              </a:spcAft>
              <a:buClr>
                <a:schemeClr val="dk1"/>
              </a:buClr>
              <a:buSzPts val="300"/>
              <a:buNone/>
            </a:pPr>
            <a:endParaRPr lang="en-US" sz="1200" b="1"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300"/>
              <a:buNone/>
            </a:pPr>
            <a:r>
              <a:rPr lang="en-US" sz="1200" b="1" dirty="0">
                <a:latin typeface="Arial" panose="020B0604020202020204" pitchFamily="34" charset="0"/>
                <a:cs typeface="Arial" panose="020B0604020202020204" pitchFamily="34" charset="0"/>
              </a:rPr>
              <a:t>Presenter says: </a:t>
            </a:r>
            <a:endParaRPr lang="en-US" sz="1200" b="0"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300"/>
              <a:buFontTx/>
              <a:buChar char="-"/>
            </a:pPr>
            <a:r>
              <a:rPr lang="en-US" sz="1200" b="0" dirty="0">
                <a:latin typeface="Arial" panose="020B0604020202020204" pitchFamily="34" charset="0"/>
                <a:cs typeface="Arial" panose="020B0604020202020204" pitchFamily="34" charset="0"/>
              </a:rPr>
              <a:t>Before you attended today’s training, it was expected that you have watched the following videos part of this series.</a:t>
            </a:r>
          </a:p>
          <a:p>
            <a:pPr marL="171450" lvl="0" indent="-171450" algn="l" rtl="0">
              <a:spcBef>
                <a:spcPts val="360"/>
              </a:spcBef>
              <a:spcAft>
                <a:spcPts val="0"/>
              </a:spcAft>
              <a:buClr>
                <a:schemeClr val="dk1"/>
              </a:buClr>
              <a:buSzPts val="300"/>
              <a:buFontTx/>
              <a:buChar char="-"/>
            </a:pPr>
            <a:r>
              <a:rPr lang="en-US" sz="1200" b="0" dirty="0">
                <a:latin typeface="Arial" panose="020B0604020202020204" pitchFamily="34" charset="0"/>
                <a:cs typeface="Arial" panose="020B0604020202020204" pitchFamily="34" charset="0"/>
              </a:rPr>
              <a:t>[Read aloud the title of the training videos.]</a:t>
            </a:r>
          </a:p>
          <a:p>
            <a:pPr marL="171450" lvl="0" indent="-171450" algn="l" rtl="0">
              <a:spcBef>
                <a:spcPts val="360"/>
              </a:spcBef>
              <a:spcAft>
                <a:spcPts val="0"/>
              </a:spcAft>
              <a:buClr>
                <a:schemeClr val="dk1"/>
              </a:buClr>
              <a:buSzPts val="300"/>
              <a:buFontTx/>
              <a:buChar char="-"/>
            </a:pPr>
            <a:r>
              <a:rPr lang="en-US" sz="1200" b="0" dirty="0">
                <a:latin typeface="Arial" panose="020B0604020202020204" pitchFamily="34" charset="0"/>
                <a:cs typeface="Arial" panose="020B0604020202020204" pitchFamily="34" charset="0"/>
              </a:rPr>
              <a:t>If you haven’t, add that to your list to watch! We will quickly cover a very high-level overview of the background information you should know. </a:t>
            </a: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4100" smtClean="0">
                <a:solidFill>
                  <a:schemeClr val="dk1"/>
                </a:solidFill>
              </a:rPr>
              <a:pPr algn="r"/>
              <a:t>2</a:t>
            </a:fld>
            <a:endParaRPr lang="en-US" sz="4100" dirty="0">
              <a:solidFill>
                <a:schemeClr val="dk1"/>
              </a:solidFill>
            </a:endParaRPr>
          </a:p>
        </p:txBody>
      </p:sp>
    </p:spTree>
    <p:extLst>
      <p:ext uri="{BB962C8B-B14F-4D97-AF65-F5344CB8AC3E}">
        <p14:creationId xmlns:p14="http://schemas.microsoft.com/office/powerpoint/2010/main" val="2792855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br>
              <a:rPr lang="en-US" dirty="0"/>
            </a:br>
            <a:endParaRPr lang="en-US" dirty="0"/>
          </a:p>
          <a:p>
            <a:pPr>
              <a:spcBef>
                <a:spcPts val="0"/>
              </a:spcBef>
            </a:pPr>
            <a:r>
              <a:rPr lang="en-US" b="1" dirty="0"/>
              <a:t>Slide intent: </a:t>
            </a:r>
            <a:r>
              <a:rPr lang="en-US" dirty="0"/>
              <a:t>To allow participants to discuss their choices for accessibility resources.</a:t>
            </a:r>
          </a:p>
          <a:p>
            <a:pPr>
              <a:spcBef>
                <a:spcPts val="0"/>
              </a:spcBef>
            </a:pPr>
            <a:br>
              <a:rPr lang="en-US" dirty="0"/>
            </a:br>
            <a:endParaRPr lang="en-US" dirty="0"/>
          </a:p>
          <a:p>
            <a:pPr>
              <a:spcBef>
                <a:spcPts val="0"/>
              </a:spcBef>
            </a:pPr>
            <a:r>
              <a:rPr lang="en-US" b="1" dirty="0"/>
              <a:t>Presenter says: </a:t>
            </a:r>
            <a:endParaRPr lang="en-US" dirty="0"/>
          </a:p>
          <a:p>
            <a:pPr>
              <a:spcBef>
                <a:spcPts val="0"/>
              </a:spcBef>
            </a:pPr>
            <a:r>
              <a:rPr lang="en-US" dirty="0"/>
              <a:t>In your breakout room... [</a:t>
            </a:r>
            <a:r>
              <a:rPr lang="en-US" i="1" dirty="0"/>
              <a:t>summarize slide to ensure information is accessible for all participants</a:t>
            </a:r>
            <a:r>
              <a:rPr lang="en-US" dirty="0"/>
              <a:t>]. </a:t>
            </a:r>
          </a:p>
          <a:p>
            <a:pPr>
              <a:spcBef>
                <a:spcPts val="0"/>
              </a:spcBef>
            </a:pPr>
            <a:br>
              <a:rPr lang="en-US" dirty="0"/>
            </a:br>
            <a:endParaRPr lang="en-US" dirty="0"/>
          </a:p>
          <a:p>
            <a:pPr>
              <a:spcBef>
                <a:spcPts val="0"/>
              </a:spcBef>
            </a:pPr>
            <a:r>
              <a:rPr lang="en-US" dirty="0"/>
              <a:t>You will have five minutes in your breakout rooms. </a:t>
            </a:r>
          </a:p>
          <a:p>
            <a:pPr>
              <a:spcBef>
                <a:spcPts val="0"/>
              </a:spcBef>
            </a:pPr>
            <a:br>
              <a:rPr lang="en-US" dirty="0"/>
            </a:br>
            <a:br>
              <a:rPr lang="en-US" dirty="0"/>
            </a:br>
            <a:endParaRPr lang="en-US" dirty="0"/>
          </a:p>
          <a:p>
            <a:pPr>
              <a:spcBef>
                <a:spcPts val="0"/>
              </a:spcBef>
            </a:pPr>
            <a:r>
              <a:rPr lang="en-US" b="1" dirty="0"/>
              <a:t>Materials required: </a:t>
            </a:r>
            <a:endParaRPr lang="en-US" dirty="0"/>
          </a:p>
          <a:p>
            <a:pPr marL="285750" indent="-285750">
              <a:spcBef>
                <a:spcPts val="0"/>
              </a:spcBef>
              <a:buChar char="•"/>
            </a:pPr>
            <a:r>
              <a:rPr lang="en-US" dirty="0"/>
              <a:t>None</a:t>
            </a:r>
          </a:p>
          <a:p>
            <a:endParaRPr lang="en-US" dirty="0">
              <a:latin typeface="Calibri"/>
              <a:cs typeface="Calibri"/>
            </a:endParaRPr>
          </a:p>
        </p:txBody>
      </p:sp>
      <p:sp>
        <p:nvSpPr>
          <p:cNvPr id="4" name="Slide Number Placeholder 3"/>
          <p:cNvSpPr>
            <a:spLocks noGrp="1"/>
          </p:cNvSpPr>
          <p:nvPr>
            <p:ph type="sldNum" idx="12"/>
          </p:nvPr>
        </p:nvSpPr>
        <p:spPr/>
        <p:txBody>
          <a:bodyPr/>
          <a:lstStyle/>
          <a:p>
            <a:pPr algn="r"/>
            <a:fld id="{00000000-1234-1234-1234-123412341234}" type="slidenum">
              <a:rPr lang="en-US" sz="4100" smtClean="0">
                <a:solidFill>
                  <a:schemeClr val="dk1"/>
                </a:solidFill>
              </a:rPr>
              <a:pPr algn="r"/>
              <a:t>29</a:t>
            </a:fld>
            <a:endParaRPr lang="en-US" sz="4100" dirty="0">
              <a:solidFill>
                <a:schemeClr val="dk1"/>
              </a:solidFill>
            </a:endParaRPr>
          </a:p>
        </p:txBody>
      </p:sp>
    </p:spTree>
    <p:extLst>
      <p:ext uri="{BB962C8B-B14F-4D97-AF65-F5344CB8AC3E}">
        <p14:creationId xmlns:p14="http://schemas.microsoft.com/office/powerpoint/2010/main" val="3225803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0" name="Google Shape;640;p5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provide an opportunity for educators to apply learning so far to one of their students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indent="-171450">
              <a:spcBef>
                <a:spcPts val="0"/>
              </a:spcBef>
              <a:buFont typeface="Arial"/>
              <a:buChar char="•"/>
            </a:pPr>
            <a:r>
              <a:rPr lang="en-US" dirty="0"/>
              <a:t>Debrief participants ideas </a:t>
            </a:r>
            <a:endParaRPr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t>Accessibility</a:t>
            </a:r>
            <a:r>
              <a:rPr lang="en-US" b="1" dirty="0"/>
              <a:t> </a:t>
            </a:r>
            <a:r>
              <a:rPr lang="en-US" b="0" dirty="0"/>
              <a:t>Resources Planning Tool</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41" name="Google Shape;641;p5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extLst>
      <p:ext uri="{BB962C8B-B14F-4D97-AF65-F5344CB8AC3E}">
        <p14:creationId xmlns:p14="http://schemas.microsoft.com/office/powerpoint/2010/main" val="2270600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0" name="Google Shape;640;p5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provide an opportunity for educators to apply learning so far to one of their students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indent="-171450">
              <a:spcBef>
                <a:spcPts val="0"/>
              </a:spcBef>
              <a:buFont typeface="Arial"/>
              <a:buChar char="•"/>
            </a:pPr>
            <a:r>
              <a:rPr lang="en-US" dirty="0"/>
              <a:t>Debrief participant's ideas</a:t>
            </a:r>
            <a:endParaRPr dirty="0"/>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t>Accessibility</a:t>
            </a:r>
            <a:r>
              <a:rPr lang="en-US" b="1" dirty="0"/>
              <a:t> </a:t>
            </a:r>
            <a:r>
              <a:rPr lang="en-US" b="0" dirty="0"/>
              <a:t>Resources Planning Tool</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41" name="Google Shape;641;p5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extLst>
      <p:ext uri="{BB962C8B-B14F-4D97-AF65-F5344CB8AC3E}">
        <p14:creationId xmlns:p14="http://schemas.microsoft.com/office/powerpoint/2010/main" val="392749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0" name="Google Shape;640;p5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provide an opportunity for educators to apply learning so far to one of their students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indent="-171450">
              <a:spcBef>
                <a:spcPts val="0"/>
              </a:spcBef>
              <a:buFont typeface="Arial"/>
              <a:buChar char="•"/>
            </a:pPr>
            <a:r>
              <a:rPr lang="en-US" dirty="0"/>
              <a:t>Debrief participant's ideas</a:t>
            </a:r>
            <a:endParaRPr dirty="0"/>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t>Accessibility</a:t>
            </a:r>
            <a:r>
              <a:rPr lang="en-US" b="1" dirty="0"/>
              <a:t> </a:t>
            </a:r>
            <a:r>
              <a:rPr lang="en-US" b="0" dirty="0"/>
              <a:t>Resources Planning Tool</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41" name="Google Shape;641;p5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extLst>
      <p:ext uri="{BB962C8B-B14F-4D97-AF65-F5344CB8AC3E}">
        <p14:creationId xmlns:p14="http://schemas.microsoft.com/office/powerpoint/2010/main" val="435772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0" name="Google Shape;640;p5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provide an opportunity for educators to apply learning so far to one of their students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indent="-171450">
              <a:spcBef>
                <a:spcPts val="0"/>
              </a:spcBef>
              <a:buFont typeface="Arial"/>
              <a:buChar char="•"/>
            </a:pPr>
            <a:r>
              <a:rPr lang="en-US" dirty="0"/>
              <a:t>Debrief participant's ideas</a:t>
            </a:r>
            <a:endParaRPr dirty="0"/>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t>Accessibility</a:t>
            </a:r>
            <a:r>
              <a:rPr lang="en-US" b="1" dirty="0"/>
              <a:t> </a:t>
            </a:r>
            <a:r>
              <a:rPr lang="en-US" b="0" dirty="0"/>
              <a:t>Resources Planning Tool</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41" name="Google Shape;641;p5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extLst>
      <p:ext uri="{BB962C8B-B14F-4D97-AF65-F5344CB8AC3E}">
        <p14:creationId xmlns:p14="http://schemas.microsoft.com/office/powerpoint/2010/main" val="2026848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0" name="Google Shape;640;p5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lnSpc>
                <a:spcPct val="100000"/>
              </a:lnSpc>
              <a:spcBef>
                <a:spcPts val="0"/>
              </a:spcBef>
              <a:spcAft>
                <a:spcPts val="0"/>
              </a:spcAft>
              <a:buClr>
                <a:schemeClr val="dk1"/>
              </a:buClr>
              <a:buSzPts val="1400"/>
              <a:buNone/>
            </a:pPr>
            <a:r>
              <a:rPr lang="en-US" b="1" dirty="0"/>
              <a:t>Slide intent: </a:t>
            </a:r>
            <a:r>
              <a:rPr lang="en-US" dirty="0"/>
              <a:t>To provide an opportunity for educators to apply learning so far to one of their students</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None/>
            </a:pPr>
            <a:r>
              <a:rPr lang="en-US" b="1" dirty="0"/>
              <a:t>Presenter says: </a:t>
            </a:r>
            <a:endParaRPr dirty="0"/>
          </a:p>
          <a:p>
            <a:pPr marL="171450" indent="-171450">
              <a:spcBef>
                <a:spcPts val="0"/>
              </a:spcBef>
              <a:buFont typeface="Arial"/>
              <a:buChar char="•"/>
            </a:pPr>
            <a:r>
              <a:rPr lang="en-US" dirty="0"/>
              <a:t>Debrief participant's ideas</a:t>
            </a:r>
            <a:endParaRPr dirty="0"/>
          </a:p>
          <a:p>
            <a:pPr marL="0" lvl="0" indent="0" algn="l" rtl="0">
              <a:lnSpc>
                <a:spcPct val="100000"/>
              </a:lnSpc>
              <a:spcBef>
                <a:spcPts val="0"/>
              </a:spcBef>
              <a:spcAft>
                <a:spcPts val="0"/>
              </a:spcAft>
              <a:buClr>
                <a:schemeClr val="dk1"/>
              </a:buClr>
              <a:buSzPts val="1400"/>
              <a:buNone/>
            </a:pPr>
            <a:endParaRPr b="1" dirty="0">
              <a:latin typeface="Arial" panose="020B0604020202020204" pitchFamily="34" charset="0"/>
              <a:cs typeface="Arial" panose="020B0604020202020204" pitchFamily="34" charset="0"/>
            </a:endParaRPr>
          </a:p>
          <a:p>
            <a:pPr marL="0" indent="0">
              <a:spcBef>
                <a:spcPts val="0"/>
              </a:spcBef>
              <a:buSzPts val="1400"/>
            </a:pPr>
            <a:r>
              <a:rPr lang="en-US" b="1" dirty="0"/>
              <a:t>Materials required: </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t>Accessibility</a:t>
            </a:r>
            <a:r>
              <a:rPr lang="en-US" b="1" dirty="0"/>
              <a:t> </a:t>
            </a:r>
            <a:r>
              <a:rPr lang="en-US" b="0" dirty="0"/>
              <a:t>Resources Planning Tool</a:t>
            </a:r>
            <a:endParaRPr dirty="0"/>
          </a:p>
          <a:p>
            <a:pPr marL="0" lvl="0" indent="0" algn="l" rtl="0">
              <a:lnSpc>
                <a:spcPct val="100000"/>
              </a:lnSpc>
              <a:spcBef>
                <a:spcPts val="0"/>
              </a:spcBef>
              <a:spcAft>
                <a:spcPts val="0"/>
              </a:spcAft>
              <a:buClr>
                <a:schemeClr val="dk1"/>
              </a:buClr>
              <a:buSzPts val="14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641" name="Google Shape;641;p5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extLst>
      <p:ext uri="{BB962C8B-B14F-4D97-AF65-F5344CB8AC3E}">
        <p14:creationId xmlns:p14="http://schemas.microsoft.com/office/powerpoint/2010/main" val="1319424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3: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0" name="Google Shape;680;p63: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latin typeface="Arial" panose="020B0604020202020204" pitchFamily="34" charset="0"/>
                <a:cs typeface="Arial" panose="020B0604020202020204" pitchFamily="34" charset="0"/>
              </a:rPr>
              <a:t>Slide intent: </a:t>
            </a:r>
            <a:r>
              <a:rPr lang="en-US" b="0" dirty="0">
                <a:latin typeface="Arial" panose="020B0604020202020204" pitchFamily="34" charset="0"/>
                <a:cs typeface="Arial" panose="020B0604020202020204" pitchFamily="34" charset="0"/>
              </a:rPr>
              <a:t>To bring the session to a close with a reminder of the purpose of accessibility resources and the connection to UDL</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latin typeface="Arial" panose="020B0604020202020204" pitchFamily="34" charset="0"/>
                <a:cs typeface="Arial" panose="020B0604020202020204" pitchFamily="34" charset="0"/>
              </a:rPr>
              <a:t>Presenter says:</a:t>
            </a:r>
            <a:endParaRPr dirty="0">
              <a:latin typeface="Arial" panose="020B0604020202020204" pitchFamily="34" charset="0"/>
              <a:cs typeface="Arial" panose="020B0604020202020204" pitchFamily="34" charset="0"/>
            </a:endParaRPr>
          </a:p>
          <a:p>
            <a:pPr marL="285750" lvl="0" indent="-285750" algn="l" rtl="0">
              <a:spcBef>
                <a:spcPts val="36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rPr>
              <a:t>Accessibility resources provided on the CAASPP and ELPAC ensure equitable access for students with diverse accessibility needs and preferences.</a:t>
            </a:r>
            <a:endParaRPr dirty="0">
              <a:latin typeface="Arial" panose="020B0604020202020204" pitchFamily="34" charset="0"/>
              <a:cs typeface="Arial" panose="020B0604020202020204" pitchFamily="34" charset="0"/>
            </a:endParaRPr>
          </a:p>
          <a:p>
            <a:pPr marL="285750" lvl="0" indent="-2095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285750" lvl="0" indent="-285750" algn="l" rtl="0">
              <a:spcBef>
                <a:spcPts val="36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rPr>
              <a:t>The CAASPP and ELPAC were developed using principles of universal design and research-based best practices so that students who take them—including students who are learning English or have special needs—can participate in the tests meaningfully and demonstrate what they know and can do. But these are not the only students who should be considered for use of accessibility resources during daily instruction and on assessments. All students can benefit from accessibility resources that address a variety of access challenges—allowing all students to show what they know and can do. </a:t>
            </a:r>
            <a:endParaRPr dirty="0">
              <a:latin typeface="Arial" panose="020B0604020202020204" pitchFamily="34" charset="0"/>
              <a:cs typeface="Arial" panose="020B0604020202020204" pitchFamily="34" charset="0"/>
            </a:endParaRPr>
          </a:p>
          <a:p>
            <a:pPr marL="285750" lvl="0" indent="-209550" algn="l" rtl="0">
              <a:spcBef>
                <a:spcPts val="360"/>
              </a:spcBef>
              <a:spcAft>
                <a:spcPts val="0"/>
              </a:spcAft>
              <a:buClr>
                <a:schemeClr val="dk1"/>
              </a:buClr>
              <a:buSzPts val="1200"/>
              <a:buFont typeface="Arial"/>
              <a:buNone/>
            </a:pPr>
            <a:endParaRPr dirty="0">
              <a:latin typeface="Arial" panose="020B0604020202020204" pitchFamily="34" charset="0"/>
            </a:endParaRPr>
          </a:p>
        </p:txBody>
      </p:sp>
      <p:sp>
        <p:nvSpPr>
          <p:cNvPr id="681" name="Google Shape;681;p63: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5: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3" name="Google Shape;693;p65: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latin typeface="Arial" panose="020B0604020202020204" pitchFamily="34" charset="0"/>
                <a:cs typeface="Arial" panose="020B0604020202020204" pitchFamily="34" charset="0"/>
              </a:rPr>
              <a:t>Slide intent: </a:t>
            </a:r>
            <a:r>
              <a:rPr lang="en-US" dirty="0">
                <a:latin typeface="Arial" panose="020B0604020202020204" pitchFamily="34" charset="0"/>
                <a:cs typeface="Arial" panose="020B0604020202020204" pitchFamily="34" charset="0"/>
              </a:rPr>
              <a:t>To conclude the session</a:t>
            </a:r>
            <a:endParaRPr b="0"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latin typeface="Arial" panose="020B0604020202020204" pitchFamily="34" charset="0"/>
                <a:cs typeface="Arial" panose="020B0604020202020204" pitchFamily="34" charset="0"/>
              </a:rPr>
              <a:t>Presenter says:</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dirty="0">
                <a:latin typeface="Arial" panose="020B0604020202020204" pitchFamily="34" charset="0"/>
                <a:cs typeface="Arial" panose="020B0604020202020204" pitchFamily="34" charset="0"/>
              </a:rPr>
              <a:t>As a reminder, we have created a web page that houses all of the resources we have discussed today so that you may bookmark it and have it for future reference. </a:t>
            </a:r>
            <a:r>
              <a:rPr lang="en-US" i="1" dirty="0">
                <a:latin typeface="Arial" panose="020B0604020202020204" pitchFamily="34" charset="0"/>
                <a:cs typeface="Arial" panose="020B0604020202020204" pitchFamily="34" charset="0"/>
              </a:rPr>
              <a:t>[Read aloud the link: </a:t>
            </a:r>
            <a:r>
              <a:rPr lang="en-US" sz="1200" i="1" dirty="0">
                <a:latin typeface="Arial" panose="020B0604020202020204" pitchFamily="34" charset="0"/>
                <a:cs typeface="Arial" panose="020B0604020202020204" pitchFamily="34" charset="0"/>
              </a:rPr>
              <a:t>bit.ly/marsn21]</a:t>
            </a: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rPr>
              <a:t>Thank you for joining us today. We have provided our contact information should you have any follow-up questions. Have a wonderful day and stay safe.</a:t>
            </a:r>
            <a:endParaRPr dirty="0">
              <a:latin typeface="Arial" panose="020B0604020202020204" pitchFamily="34" charset="0"/>
              <a:cs typeface="Arial" panose="020B0604020202020204" pitchFamily="34" charset="0"/>
            </a:endParaRPr>
          </a:p>
          <a:p>
            <a:pPr marL="285750" lvl="0" indent="-209550" algn="l" rtl="0">
              <a:spcBef>
                <a:spcPts val="360"/>
              </a:spcBef>
              <a:spcAft>
                <a:spcPts val="0"/>
              </a:spcAft>
              <a:buClr>
                <a:schemeClr val="dk1"/>
              </a:buClr>
              <a:buSzPts val="1200"/>
              <a:buFont typeface="Arial"/>
              <a:buNone/>
            </a:pPr>
            <a:endParaRPr dirty="0">
              <a:latin typeface="Arial" panose="020B0604020202020204" pitchFamily="34" charset="0"/>
            </a:endParaRPr>
          </a:p>
        </p:txBody>
      </p:sp>
      <p:sp>
        <p:nvSpPr>
          <p:cNvPr id="694" name="Google Shape;694;p65: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6:notes"/>
          <p:cNvSpPr>
            <a:spLocks noGrp="1" noRot="1" noChangeAspect="1"/>
          </p:cNvSpPr>
          <p:nvPr>
            <p:ph type="sldImg" idx="2"/>
          </p:nvPr>
        </p:nvSpPr>
        <p:spPr>
          <a:xfrm>
            <a:off x="-43957875" y="11061700"/>
            <a:ext cx="98383725" cy="5534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3" name="Google Shape;703;p66:notes"/>
          <p:cNvSpPr txBox="1">
            <a:spLocks noGrp="1"/>
          </p:cNvSpPr>
          <p:nvPr>
            <p:ph type="body" idx="1"/>
          </p:nvPr>
        </p:nvSpPr>
        <p:spPr>
          <a:xfrm>
            <a:off x="1396326" y="70106408"/>
            <a:ext cx="7676219" cy="66402008"/>
          </a:xfrm>
          <a:prstGeom prst="rect">
            <a:avLst/>
          </a:prstGeom>
          <a:noFill/>
          <a:ln>
            <a:noFill/>
          </a:ln>
        </p:spPr>
        <p:txBody>
          <a:bodyPr spcFirstLastPara="1" wrap="square" lIns="330800" tIns="165400" rIns="330800" bIns="165400" anchor="t" anchorCtr="0">
            <a:noAutofit/>
          </a:bodyPr>
          <a:lstStyle/>
          <a:p>
            <a:pPr marL="0" lvl="0" indent="0" algn="l" rtl="0">
              <a:spcBef>
                <a:spcPts val="0"/>
              </a:spcBef>
              <a:spcAft>
                <a:spcPts val="0"/>
              </a:spcAft>
              <a:buClr>
                <a:schemeClr val="dk1"/>
              </a:buClr>
              <a:buSzPts val="1200"/>
              <a:buNone/>
            </a:pPr>
            <a:r>
              <a:rPr lang="en-US" dirty="0">
                <a:latin typeface="Arial" panose="020B0604020202020204" pitchFamily="34" charset="0"/>
              </a:rPr>
              <a:t>Thank you for attending this training session!</a:t>
            </a:r>
            <a:endParaRPr dirty="0">
              <a:latin typeface="Arial" panose="020B0604020202020204" pitchFamily="34" charset="0"/>
            </a:endParaRPr>
          </a:p>
        </p:txBody>
      </p:sp>
      <p:sp>
        <p:nvSpPr>
          <p:cNvPr id="704" name="Google Shape;704;p66:notes"/>
          <p:cNvSpPr txBox="1">
            <a:spLocks noGrp="1"/>
          </p:cNvSpPr>
          <p:nvPr>
            <p:ph type="sldNum" idx="12"/>
          </p:nvPr>
        </p:nvSpPr>
        <p:spPr>
          <a:xfrm>
            <a:off x="5931410" y="140187616"/>
            <a:ext cx="4537456" cy="7383592"/>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p5: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171450" lvl="0" indent="-171450" algn="l" rtl="0">
              <a:spcBef>
                <a:spcPts val="36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rPr>
              <a:t>Additionally, we shared many resources and documents with you during those training videos which are all organized on a web page so that you may have access to them today and beyond. We will take just a moment now to access the web page and show you how it is organized.</a:t>
            </a:r>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Arial"/>
              <a:buChar char="•"/>
            </a:pPr>
            <a:r>
              <a:rPr lang="en-US" dirty="0">
                <a:latin typeface="Arial" panose="020B0604020202020204" pitchFamily="34" charset="0"/>
                <a:cs typeface="Arial" panose="020B0604020202020204" pitchFamily="34" charset="0"/>
                <a:sym typeface="Arial"/>
              </a:rPr>
              <a:t>The URL </a:t>
            </a:r>
            <a:r>
              <a:rPr lang="en-US" i="1" dirty="0">
                <a:latin typeface="Arial" panose="020B0604020202020204" pitchFamily="34" charset="0"/>
                <a:cs typeface="Arial" panose="020B0604020202020204" pitchFamily="34" charset="0"/>
              </a:rPr>
              <a:t>[Read aloud the link: insert link</a:t>
            </a:r>
            <a:r>
              <a:rPr lang="en-US" sz="1200"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Arial"/>
              </a:rPr>
              <a:t>will lead you to the Accessibility Resources Training web page. </a:t>
            </a:r>
            <a:endParaRPr lang="en-US" b="1"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endParaRPr lang="en-US" dirty="0">
              <a:latin typeface="Arial" panose="020B0604020202020204" pitchFamily="34" charset="0"/>
            </a:endParaRPr>
          </a:p>
          <a:p>
            <a:pPr marL="0" lvl="0" indent="0" algn="l" rtl="0">
              <a:spcBef>
                <a:spcPts val="360"/>
              </a:spcBef>
              <a:spcAft>
                <a:spcPts val="0"/>
              </a:spcAft>
              <a:buClr>
                <a:schemeClr val="dk1"/>
              </a:buClr>
              <a:buSzPts val="1200"/>
              <a:buNone/>
            </a:pPr>
            <a:r>
              <a:rPr lang="en-US" dirty="0">
                <a:latin typeface="Arial" panose="020B0604020202020204" pitchFamily="34" charset="0"/>
              </a:rPr>
              <a:t>POLL</a:t>
            </a:r>
            <a:endParaRPr dirty="0">
              <a:latin typeface="Arial" panose="020B0604020202020204" pitchFamily="34" charset="0"/>
            </a:endParaRPr>
          </a:p>
        </p:txBody>
      </p:sp>
      <p:sp>
        <p:nvSpPr>
          <p:cNvPr id="201" name="Google Shape;201;p5: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Google Shape;210;p6: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b="0" dirty="0"/>
              <a:t>To introduce the first video.</a:t>
            </a:r>
            <a:endParaRPr b="0"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Presenter says:</a:t>
            </a:r>
            <a:endParaRPr b="1" dirty="0"/>
          </a:p>
          <a:p>
            <a:pPr marL="173355" indent="-173355">
              <a:buFont typeface="Arial"/>
              <a:buChar char="•"/>
            </a:pPr>
            <a:r>
              <a:rPr lang="en-US" dirty="0"/>
              <a:t>Before we begin exploring the accessibility resources available in the assessments</a:t>
            </a:r>
            <a:r>
              <a:rPr lang="en-US" u="none" dirty="0"/>
              <a:t>,</a:t>
            </a:r>
            <a:r>
              <a:rPr lang="en-US" dirty="0"/>
              <a:t> let's review the “why” behind their use. </a:t>
            </a:r>
            <a:endParaRPr dirty="0">
              <a:latin typeface="Arial" panose="020B0604020202020204" pitchFamily="34" charset="0"/>
              <a:cs typeface="Arial" panose="020B0604020202020204" pitchFamily="34" charset="0"/>
            </a:endParaRPr>
          </a:p>
          <a:p>
            <a:pPr marL="173736" lvl="0" indent="-97536"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300"/>
              <a:buNone/>
            </a:pPr>
            <a:r>
              <a:rPr lang="en-US" sz="1200" b="1" dirty="0"/>
              <a:t>Materials required:</a:t>
            </a:r>
            <a:endParaRPr sz="1200" b="1" dirty="0"/>
          </a:p>
          <a:p>
            <a:pPr marL="171450" lvl="0" indent="-171450" algn="l" rtl="0">
              <a:spcBef>
                <a:spcPts val="360"/>
              </a:spcBef>
              <a:spcAft>
                <a:spcPts val="0"/>
              </a:spcAft>
              <a:buClr>
                <a:schemeClr val="dk1"/>
              </a:buClr>
              <a:buSzPts val="300"/>
              <a:buFont typeface="Arial"/>
              <a:buChar char="•"/>
            </a:pPr>
            <a:r>
              <a:rPr lang="en-US" sz="1200" b="0" dirty="0"/>
              <a:t>None</a:t>
            </a:r>
            <a:endParaRPr sz="1200" b="0" dirty="0"/>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211" name="Google Shape;211;p6: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242675" y="2320925"/>
            <a:ext cx="24064913" cy="13536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116430" y="16775405"/>
            <a:ext cx="1404653" cy="20338232"/>
          </a:xfrm>
          <a:prstGeom prst="rect">
            <a:avLst/>
          </a:prstGeom>
          <a:noFill/>
          <a:ln>
            <a:noFill/>
          </a:ln>
        </p:spPr>
        <p:txBody>
          <a:bodyPr spcFirstLastPara="1" wrap="square" lIns="93250" tIns="46625" rIns="93250" bIns="46625" anchor="t" anchorCtr="0">
            <a:noAutofit/>
          </a:bodyPr>
          <a:lstStyle/>
          <a:p>
            <a:pPr marL="0" indent="0">
              <a:buSzPts val="300"/>
            </a:pPr>
            <a:r>
              <a:rPr lang="en-US" sz="1200" b="1" dirty="0">
                <a:ea typeface="Calibri"/>
                <a:sym typeface="Calibri"/>
              </a:rPr>
              <a:t>Slide </a:t>
            </a:r>
            <a:r>
              <a:rPr lang="en-US" b="1" dirty="0">
                <a:ea typeface="Calibri"/>
                <a:sym typeface="Calibri"/>
              </a:rPr>
              <a:t>intent</a:t>
            </a:r>
            <a:r>
              <a:rPr lang="en-US" sz="1200" b="1" dirty="0">
                <a:ea typeface="Calibri"/>
                <a:sym typeface="Calibri"/>
              </a:rPr>
              <a:t>: </a:t>
            </a:r>
            <a:r>
              <a:rPr lang="en-US" sz="1200" b="0" dirty="0">
                <a:ea typeface="Calibri"/>
                <a:sym typeface="Calibri"/>
              </a:rPr>
              <a:t>T</a:t>
            </a:r>
            <a:r>
              <a:rPr lang="en-US" sz="1200" dirty="0">
                <a:ea typeface="Calibri"/>
                <a:sym typeface="Calibri"/>
              </a:rPr>
              <a:t>o lead </a:t>
            </a:r>
            <a:r>
              <a:rPr lang="en-US" dirty="0">
                <a:ea typeface="Calibri"/>
                <a:sym typeface="Calibri"/>
              </a:rPr>
              <a:t>participants to begin thinking about how accessibility challenges can affect performance on assessments</a:t>
            </a:r>
            <a:endParaRPr sz="1200" dirty="0">
              <a:ea typeface="Calibri"/>
              <a:sym typeface="Calibri"/>
            </a:endParaRPr>
          </a:p>
          <a:p>
            <a:pPr marL="0" lvl="0" indent="0" algn="l" rtl="0">
              <a:spcBef>
                <a:spcPts val="360"/>
              </a:spcBef>
              <a:spcAft>
                <a:spcPts val="0"/>
              </a:spcAft>
              <a:buClr>
                <a:schemeClr val="dk1"/>
              </a:buClr>
              <a:buSzPts val="300"/>
              <a:buNone/>
            </a:pPr>
            <a:endParaRPr sz="1200" dirty="0">
              <a:latin typeface="Arial" panose="020B0604020202020204" pitchFamily="34" charset="0"/>
              <a:ea typeface="Calibri"/>
              <a:cs typeface="Arial" panose="020B0604020202020204" pitchFamily="34" charset="0"/>
              <a:sym typeface="Calibri"/>
            </a:endParaRPr>
          </a:p>
          <a:p>
            <a:pPr marL="0" lvl="0" indent="0" algn="l" rtl="0">
              <a:spcBef>
                <a:spcPts val="360"/>
              </a:spcBef>
              <a:spcAft>
                <a:spcPts val="0"/>
              </a:spcAft>
              <a:buClr>
                <a:schemeClr val="dk1"/>
              </a:buClr>
              <a:buSzPts val="300"/>
              <a:buNone/>
            </a:pPr>
            <a:r>
              <a:rPr lang="en-US" sz="1200" b="1" dirty="0">
                <a:ea typeface="Calibri"/>
                <a:sym typeface="Calibri"/>
              </a:rPr>
              <a:t>Presenter says:</a:t>
            </a:r>
            <a:r>
              <a:rPr lang="en-US" b="1" dirty="0">
                <a:ea typeface="Calibri"/>
                <a:sym typeface="Calibri"/>
              </a:rPr>
              <a:t> </a:t>
            </a:r>
            <a:endParaRPr b="1" dirty="0">
              <a:ea typeface="Calibri"/>
              <a:sym typeface="Calibri"/>
            </a:endParaRPr>
          </a:p>
          <a:p>
            <a:pPr marL="171450" indent="-171450">
              <a:buSzPts val="300"/>
              <a:buFont typeface="Arial"/>
              <a:buChar char="•"/>
            </a:pPr>
            <a:r>
              <a:rPr lang="en-US" dirty="0"/>
              <a:t>To help us consider the importance of accessibility resources, we introduced an imaginary student; Patrick in the training videos. Patrick was a fifth grader who was a struggling reader. He attended daily reading interventions to develop the necessary reading foundational skills to become a fluent reader but often became frustrated and disengaged when he was required to read grade-level text in his mathematics class and other classes. </a:t>
            </a:r>
            <a:endParaRPr dirty="0"/>
          </a:p>
          <a:p>
            <a:pPr marL="171450" indent="-152400">
              <a:buSzPts val="300"/>
            </a:pPr>
            <a:endParaRPr lang="en-US" dirty="0"/>
          </a:p>
          <a:p>
            <a:pPr marL="171450" indent="-152400">
              <a:buSzPts val="300"/>
            </a:pPr>
            <a:r>
              <a:rPr lang="en-US" dirty="0"/>
              <a:t>We imagined that Patrick was taking a mathematics chapter test with his class. </a:t>
            </a:r>
            <a:endParaRPr dirty="0"/>
          </a:p>
          <a:p>
            <a:pPr marL="171450" lvl="0" indent="-152400" algn="l" rtl="0">
              <a:spcBef>
                <a:spcPts val="360"/>
              </a:spcBef>
              <a:spcAft>
                <a:spcPts val="0"/>
              </a:spcAft>
              <a:buClr>
                <a:schemeClr val="dk1"/>
              </a:buClr>
              <a:buSzPts val="300"/>
              <a:buFont typeface="Arial"/>
              <a:buNone/>
            </a:pPr>
            <a:endParaRPr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300"/>
              <a:buFont typeface="Arial"/>
              <a:buChar char="•"/>
            </a:pPr>
            <a:r>
              <a:rPr lang="en-US" dirty="0"/>
              <a:t>The test came in two formats: </a:t>
            </a:r>
            <a:endParaRPr dirty="0"/>
          </a:p>
          <a:p>
            <a:pPr marL="628650" lvl="1" indent="-171450">
              <a:buClr>
                <a:schemeClr val="dk1"/>
              </a:buClr>
              <a:buSzPts val="300"/>
              <a:buFont typeface="Arial"/>
              <a:buChar char="•"/>
            </a:pPr>
            <a:r>
              <a:rPr lang="en-US" dirty="0">
                <a:latin typeface="Arial"/>
                <a:cs typeface="Arial"/>
              </a:rPr>
              <a:t>One presented the problems on paper that students must read independently; the other presented the problems on a computer screen and gave test takers the option of hearing the words read aloud through text-to-speech. </a:t>
            </a:r>
            <a:endParaRPr dirty="0">
              <a:latin typeface="Arial"/>
              <a:cs typeface="Arial"/>
            </a:endParaRPr>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cs typeface="Arial" panose="020B0604020202020204" pitchFamily="34" charset="0"/>
            </a:endParaRPr>
          </a:p>
          <a:p>
            <a:pPr marL="0" indent="0">
              <a:buSzPts val="300"/>
            </a:pPr>
            <a:r>
              <a:rPr lang="en-US" sz="1200" b="1" dirty="0"/>
              <a:t>Materials required:</a:t>
            </a:r>
            <a:endParaRPr sz="1200" b="1" dirty="0"/>
          </a:p>
          <a:p>
            <a:pPr marL="171450" lvl="0" indent="-171450" algn="l" rtl="0">
              <a:spcBef>
                <a:spcPts val="360"/>
              </a:spcBef>
              <a:spcAft>
                <a:spcPts val="0"/>
              </a:spcAft>
              <a:buClr>
                <a:schemeClr val="dk1"/>
              </a:buClr>
              <a:buSzPts val="300"/>
              <a:buFont typeface="Arial"/>
              <a:buChar char="•"/>
            </a:pPr>
            <a:r>
              <a:rPr lang="en-US" sz="1200" b="0" dirty="0"/>
              <a:t>None</a:t>
            </a:r>
            <a:endParaRPr sz="1200" b="0" dirty="0"/>
          </a:p>
        </p:txBody>
      </p:sp>
      <p:sp>
        <p:nvSpPr>
          <p:cNvPr id="217" name="Google Shape;217;p7:notes"/>
          <p:cNvSpPr txBox="1">
            <a:spLocks noGrp="1"/>
          </p:cNvSpPr>
          <p:nvPr>
            <p:ph type="sldNum" idx="12"/>
          </p:nvPr>
        </p:nvSpPr>
        <p:spPr>
          <a:xfrm>
            <a:off x="922288" y="38108324"/>
            <a:ext cx="705568" cy="2013025"/>
          </a:xfrm>
          <a:prstGeom prst="rect">
            <a:avLst/>
          </a:prstGeom>
          <a:noFill/>
          <a:ln>
            <a:noFill/>
          </a:ln>
        </p:spPr>
        <p:txBody>
          <a:bodyPr spcFirstLastPara="1" wrap="square" lIns="93250" tIns="46625" rIns="93250" bIns="466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a:t>
            </a:fld>
            <a:endParaRPr sz="13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8: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b="0" dirty="0"/>
              <a:t>To l</a:t>
            </a:r>
            <a:r>
              <a:rPr lang="en-US" dirty="0"/>
              <a:t>ead participants to begin thinking about how providing students with supports to overcome challenges can improve teaching and learning</a:t>
            </a:r>
            <a:endParaRPr dirty="0"/>
          </a:p>
          <a:p>
            <a:pPr marL="0" lvl="0" indent="0" algn="l" rtl="0">
              <a:spcBef>
                <a:spcPts val="360"/>
              </a:spcBef>
              <a:spcAft>
                <a:spcPts val="0"/>
              </a:spcAft>
              <a:buClr>
                <a:schemeClr val="dk1"/>
              </a:buClr>
              <a:buSzPts val="1200"/>
              <a:buNone/>
            </a:pPr>
            <a:endParaRPr b="1" dirty="0">
              <a:latin typeface="Arial" panose="020B0604020202020204" pitchFamily="34" charset="0"/>
              <a:cs typeface="Arial" panose="020B0604020202020204" pitchFamily="34" charset="0"/>
            </a:endParaRPr>
          </a:p>
          <a:p>
            <a:pPr marL="0" indent="0"/>
            <a:r>
              <a:rPr lang="en-US" b="1" dirty="0"/>
              <a:t>Presenter says: Debrief participants' responses</a:t>
            </a:r>
            <a:endParaRPr dirty="0"/>
          </a:p>
          <a:p>
            <a:pPr marL="171450" indent="-171450">
              <a:buFont typeface="Arial"/>
              <a:buChar char="•"/>
            </a:pPr>
            <a:r>
              <a:rPr lang="en-US" dirty="0"/>
              <a:t>During the recorded video session, we provided some reflection questions for your consideration, and you were asked to take notes on your notetaking guide. </a:t>
            </a:r>
          </a:p>
          <a:p>
            <a:pPr marL="171450" indent="-171450">
              <a:buFont typeface="Arial"/>
              <a:buChar char="•"/>
            </a:pPr>
            <a:r>
              <a:rPr lang="en-US" dirty="0"/>
              <a:t>We would like to provide some time during this live session for a sharing of ideas. Review the questions. </a:t>
            </a:r>
          </a:p>
          <a:p>
            <a:pPr marL="171450" indent="-171450">
              <a:buFont typeface="Arial"/>
              <a:buChar char="•"/>
            </a:pPr>
            <a:r>
              <a:rPr lang="en-US" dirty="0"/>
              <a:t>Please feel free to unmute yourself to share your thoughts or drop your ideas in the chat. </a:t>
            </a:r>
          </a:p>
          <a:p>
            <a:pPr marL="171450" indent="-171450">
              <a:buFont typeface="Arial"/>
              <a:buChar char="•"/>
            </a:pPr>
            <a:endParaRPr lang="en-US" dirty="0"/>
          </a:p>
          <a:p>
            <a:pPr marL="0" indent="0">
              <a:buSzPts val="300"/>
            </a:pPr>
            <a:r>
              <a:rPr lang="en-US" sz="1200" b="1" dirty="0"/>
              <a:t>Materials required:</a:t>
            </a:r>
            <a:endParaRPr sz="1200" b="1" dirty="0"/>
          </a:p>
          <a:p>
            <a:pPr marL="171450" indent="-171450">
              <a:buSzPts val="300"/>
              <a:buFont typeface="Arial"/>
              <a:buChar char="•"/>
            </a:pPr>
            <a:r>
              <a:rPr lang="en-US" dirty="0"/>
              <a:t>Notetaking guide</a:t>
            </a:r>
            <a:endParaRPr sz="1200" b="0" dirty="0"/>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225" name="Google Shape;225;p8: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12: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1200"/>
              <a:buNone/>
            </a:pPr>
            <a:r>
              <a:rPr lang="en-US" b="1" dirty="0"/>
              <a:t>Slide intent: </a:t>
            </a:r>
            <a:r>
              <a:rPr lang="en-US" dirty="0"/>
              <a:t>To transition to the next section of the presentation</a:t>
            </a:r>
            <a:endParaRPr dirty="0"/>
          </a:p>
          <a:p>
            <a:pPr marL="0" lvl="0" indent="0" algn="l" rtl="0">
              <a:spcBef>
                <a:spcPts val="360"/>
              </a:spcBef>
              <a:spcAft>
                <a:spcPts val="0"/>
              </a:spcAft>
              <a:buClr>
                <a:schemeClr val="dk1"/>
              </a:buClr>
              <a:buSzPts val="1200"/>
              <a:buNone/>
            </a:pPr>
            <a:endParaRPr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1200"/>
              <a:buNone/>
            </a:pPr>
            <a:r>
              <a:rPr lang="en-US" b="1" dirty="0"/>
              <a:t>Presenter says: </a:t>
            </a:r>
            <a:endParaRPr b="1" dirty="0"/>
          </a:p>
          <a:p>
            <a:pPr marL="171450" indent="-171450">
              <a:buFont typeface="Arial"/>
              <a:buChar char="•"/>
            </a:pPr>
            <a:r>
              <a:rPr lang="en-US" dirty="0"/>
              <a:t>Now that we have reviewed the reason accessibility resources are important, let’s </a:t>
            </a:r>
            <a:r>
              <a:rPr lang="en-US" b="0" dirty="0"/>
              <a:t>quickly take a few minutes to</a:t>
            </a:r>
            <a:r>
              <a:rPr lang="en-US" dirty="0"/>
              <a:t> review the wide</a:t>
            </a:r>
            <a:r>
              <a:rPr lang="en-US" b="0" dirty="0"/>
              <a:t> variety of accessibility resources provided</a:t>
            </a:r>
            <a:r>
              <a:rPr lang="en-US" dirty="0"/>
              <a:t> for</a:t>
            </a:r>
            <a:r>
              <a:rPr lang="en-US" b="0" dirty="0"/>
              <a:t> </a:t>
            </a:r>
            <a:r>
              <a:rPr lang="en-US" b="0" i="0" strike="noStrike" dirty="0"/>
              <a:t>the </a:t>
            </a:r>
            <a:r>
              <a:rPr lang="en-US" b="0" i="0" dirty="0"/>
              <a:t>CAASPP </a:t>
            </a:r>
            <a:r>
              <a:rPr lang="en-US" b="0" i="0" strike="noStrike" dirty="0"/>
              <a:t>and </a:t>
            </a:r>
            <a:r>
              <a:rPr lang="en-US" b="0" i="0" dirty="0"/>
              <a:t>ELPAC</a:t>
            </a:r>
            <a:r>
              <a:rPr lang="en-US" dirty="0"/>
              <a:t>. </a:t>
            </a:r>
          </a:p>
          <a:p>
            <a:pPr marL="171450" indent="-171450">
              <a:buFont typeface="Arial"/>
              <a:buChar char="•"/>
            </a:pPr>
            <a:r>
              <a:rPr lang="en-US" dirty="0"/>
              <a:t>The </a:t>
            </a:r>
            <a:r>
              <a:rPr lang="en-US"/>
              <a:t>Accessibility Resources Virtual Training Series </a:t>
            </a:r>
            <a:r>
              <a:rPr lang="en-US" err="1"/>
              <a:t>wep</a:t>
            </a:r>
            <a:r>
              <a:rPr lang="en-US"/>
              <a:t> page includes</a:t>
            </a:r>
            <a:r>
              <a:rPr lang="en-US" dirty="0"/>
              <a:t> resources and</a:t>
            </a:r>
            <a:r>
              <a:rPr lang="en-US" b="0" i="0" dirty="0"/>
              <a:t> </a:t>
            </a:r>
            <a:r>
              <a:rPr lang="en-US" dirty="0"/>
              <a:t>tools to help you improve their use in your schools and LEAs.</a:t>
            </a:r>
            <a:endParaRPr dirty="0"/>
          </a:p>
        </p:txBody>
      </p:sp>
      <p:sp>
        <p:nvSpPr>
          <p:cNvPr id="265" name="Google Shape;265;p12: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11031538" y="4927600"/>
            <a:ext cx="23653751" cy="13306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5" name="Google Shape;285;p15:notes"/>
          <p:cNvSpPr txBox="1">
            <a:spLocks noGrp="1"/>
          </p:cNvSpPr>
          <p:nvPr>
            <p:ph type="body" idx="1"/>
          </p:nvPr>
        </p:nvSpPr>
        <p:spPr>
          <a:xfrm>
            <a:off x="159068" y="18972431"/>
            <a:ext cx="1272540" cy="15522898"/>
          </a:xfrm>
          <a:prstGeom prst="rect">
            <a:avLst/>
          </a:prstGeom>
          <a:noFill/>
          <a:ln>
            <a:noFill/>
          </a:ln>
        </p:spPr>
        <p:txBody>
          <a:bodyPr spcFirstLastPara="1" wrap="square" lIns="330800" tIns="165400" rIns="330800" bIns="165400" anchor="t" anchorCtr="0">
            <a:noAutofit/>
          </a:bodyPr>
          <a:lstStyle/>
          <a:p>
            <a:pPr marL="0" lvl="0" indent="0" algn="l" rtl="0">
              <a:spcBef>
                <a:spcPts val="360"/>
              </a:spcBef>
              <a:spcAft>
                <a:spcPts val="0"/>
              </a:spcAft>
              <a:buClr>
                <a:schemeClr val="dk1"/>
              </a:buClr>
              <a:buSzPts val="300"/>
              <a:buNone/>
            </a:pPr>
            <a:r>
              <a:rPr lang="en-US" sz="1200" b="1" dirty="0"/>
              <a:t>Slide intent: </a:t>
            </a:r>
            <a:r>
              <a:rPr lang="en-US" sz="1200" b="0" dirty="0"/>
              <a:t>To i</a:t>
            </a:r>
            <a:r>
              <a:rPr lang="en-US" sz="1200" dirty="0"/>
              <a:t>ntroduce the three </a:t>
            </a:r>
            <a:r>
              <a:rPr lang="en-US" sz="1200" b="0" dirty="0"/>
              <a:t>categories of accessibility resources</a:t>
            </a:r>
            <a:endParaRPr sz="1200" b="0" dirty="0"/>
          </a:p>
          <a:p>
            <a:pPr marL="0" lvl="0" indent="0" algn="l" rtl="0">
              <a:spcBef>
                <a:spcPts val="360"/>
              </a:spcBef>
              <a:spcAft>
                <a:spcPts val="0"/>
              </a:spcAft>
              <a:buClr>
                <a:schemeClr val="dk1"/>
              </a:buClr>
              <a:buSzPts val="300"/>
              <a:buNone/>
            </a:pPr>
            <a:endParaRPr sz="1200" b="1" dirty="0">
              <a:latin typeface="Arial" panose="020B0604020202020204" pitchFamily="34" charset="0"/>
              <a:cs typeface="Arial" panose="020B0604020202020204" pitchFamily="34" charset="0"/>
            </a:endParaRPr>
          </a:p>
          <a:p>
            <a:pPr marL="0" lvl="0" indent="0" algn="l" rtl="0">
              <a:spcBef>
                <a:spcPts val="360"/>
              </a:spcBef>
              <a:spcAft>
                <a:spcPts val="0"/>
              </a:spcAft>
              <a:buClr>
                <a:schemeClr val="dk1"/>
              </a:buClr>
              <a:buSzPts val="300"/>
              <a:buNone/>
            </a:pPr>
            <a:r>
              <a:rPr lang="en-US" sz="1200" b="1" dirty="0"/>
              <a:t>Presenter says:</a:t>
            </a:r>
            <a:r>
              <a:rPr lang="en-US" b="1" dirty="0"/>
              <a:t> </a:t>
            </a:r>
            <a:endParaRPr dirty="0"/>
          </a:p>
          <a:p>
            <a:pPr marL="171450" indent="-171450">
              <a:buFont typeface="Arial"/>
              <a:buChar char="•"/>
            </a:pPr>
            <a:r>
              <a:rPr lang="en-US" dirty="0"/>
              <a:t>First, universal tools are practices, tools, and resources that are available to all students, on the basis of their individual choice and preference. For example, the highlighter is a universal tool some students might find helpful to identify important words in a text. </a:t>
            </a:r>
            <a:endParaRPr lang="en-US" dirty="0">
              <a:latin typeface="Arial" panose="020B0604020202020204" pitchFamily="34" charset="0"/>
              <a:cs typeface="Arial" panose="020B0604020202020204" pitchFamily="34" charset="0"/>
            </a:endParaRPr>
          </a:p>
          <a:p>
            <a:pPr marL="171450" lvl="0" indent="-171450" algn="l" rtl="0">
              <a:spcBef>
                <a:spcPts val="360"/>
              </a:spcBef>
              <a:spcAft>
                <a:spcPts val="0"/>
              </a:spcAft>
              <a:buClr>
                <a:schemeClr val="dk1"/>
              </a:buClr>
              <a:buSzPts val="1200"/>
              <a:buFont typeface="Arial"/>
              <a:buChar char="•"/>
            </a:pPr>
            <a:endParaRPr dirty="0">
              <a:latin typeface="Arial" panose="020B0604020202020204" pitchFamily="34" charset="0"/>
              <a:cs typeface="Arial" panose="020B0604020202020204" pitchFamily="34" charset="0"/>
            </a:endParaRPr>
          </a:p>
          <a:p>
            <a:pPr marL="171450" indent="-171450">
              <a:buFont typeface="Arial"/>
              <a:buChar char="•"/>
            </a:pPr>
            <a:r>
              <a:rPr lang="en-US" dirty="0"/>
              <a:t>Second, designated supports are additional resources to support all students with a range of needs. They are available to all students for whom a need has been identified by an adult who is familiar with the student’s instructional needs. Text-to-speech is a designated support on certain assessments and can be used to support struggling readers or students who are blind and do not yet have adequate braille skills. </a:t>
            </a:r>
            <a:endParaRPr dirty="0">
              <a:latin typeface="Arial" panose="020B0604020202020204" pitchFamily="34" charset="0"/>
              <a:cs typeface="Arial" panose="020B0604020202020204" pitchFamily="34" charset="0"/>
            </a:endParaRPr>
          </a:p>
          <a:p>
            <a:pPr marL="171450" indent="-171450">
              <a:buFont typeface="Arial"/>
              <a:buChar char="•"/>
            </a:pPr>
            <a:endParaRPr lang="en-US" dirty="0"/>
          </a:p>
          <a:p>
            <a:pPr marL="171450" indent="-171450">
              <a:spcBef>
                <a:spcPts val="0"/>
              </a:spcBef>
              <a:buFont typeface="Arial"/>
              <a:buChar char="•"/>
            </a:pPr>
            <a:r>
              <a:rPr lang="en-US" dirty="0"/>
              <a:t>Finally, </a:t>
            </a:r>
            <a:r>
              <a:rPr lang="en-US" sz="1200" dirty="0"/>
              <a:t>accommodations are available to support students with disabilities or students with individualized education programs, or IEPs, and Section 504 plans.</a:t>
            </a:r>
            <a:r>
              <a:rPr lang="en-US" dirty="0"/>
              <a:t> Speech-to-text is an example of an accommodation. This support can benefit students who have motor or processing disabilities (such as dyslexia) or who have had a recent injury (such as a broken hand or arm) that makes it difficult to produce text or commands using computer keys and who may need alternative ways to work with computers. </a:t>
            </a:r>
            <a:endParaRPr lang="en-US" dirty="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Arial"/>
              <a:buChar char="•"/>
            </a:pPr>
            <a:endParaRPr lang="en-US" dirty="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Arial"/>
              <a:buChar char="•"/>
            </a:pPr>
            <a:r>
              <a:rPr lang="en-US" dirty="0"/>
              <a:t>It’s important to remember that the use of approved accessibility resources does not affect the student’s score. </a:t>
            </a:r>
            <a:endParaRPr dirty="0"/>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endParaRPr>
          </a:p>
          <a:p>
            <a:pPr marL="171450" lvl="0" indent="-95250" algn="l" rtl="0">
              <a:spcBef>
                <a:spcPts val="360"/>
              </a:spcBef>
              <a:spcAft>
                <a:spcPts val="0"/>
              </a:spcAft>
              <a:buClr>
                <a:schemeClr val="dk1"/>
              </a:buClr>
              <a:buSzPts val="1200"/>
              <a:buFont typeface="Arial"/>
              <a:buNone/>
            </a:pPr>
            <a:endParaRPr dirty="0">
              <a:latin typeface="Arial" panose="020B0604020202020204" pitchFamily="34" charset="0"/>
            </a:endParaRPr>
          </a:p>
          <a:p>
            <a:pPr marL="0" lvl="0" indent="0" algn="l" rtl="0">
              <a:spcBef>
                <a:spcPts val="360"/>
              </a:spcBef>
              <a:spcAft>
                <a:spcPts val="0"/>
              </a:spcAft>
              <a:buClr>
                <a:schemeClr val="dk1"/>
              </a:buClr>
              <a:buSzPts val="1200"/>
              <a:buFont typeface="Arial"/>
              <a:buNone/>
            </a:pPr>
            <a:endParaRPr sz="1200" dirty="0">
              <a:latin typeface="Arial" panose="020B0604020202020204" pitchFamily="34" charset="0"/>
            </a:endParaRPr>
          </a:p>
          <a:p>
            <a:pPr marL="0" lvl="0" indent="0" algn="l" rtl="0">
              <a:spcBef>
                <a:spcPts val="360"/>
              </a:spcBef>
              <a:spcAft>
                <a:spcPts val="0"/>
              </a:spcAft>
              <a:buClr>
                <a:schemeClr val="dk1"/>
              </a:buClr>
              <a:buSzPts val="1200"/>
              <a:buNone/>
            </a:pPr>
            <a:endParaRPr dirty="0">
              <a:latin typeface="Arial" panose="020B0604020202020204" pitchFamily="34" charset="0"/>
            </a:endParaRPr>
          </a:p>
        </p:txBody>
      </p:sp>
      <p:sp>
        <p:nvSpPr>
          <p:cNvPr id="286" name="Google Shape;286;p15:notes"/>
          <p:cNvSpPr txBox="1">
            <a:spLocks noGrp="1"/>
          </p:cNvSpPr>
          <p:nvPr>
            <p:ph type="sldNum" idx="12"/>
          </p:nvPr>
        </p:nvSpPr>
        <p:spPr>
          <a:xfrm>
            <a:off x="901014" y="37445232"/>
            <a:ext cx="689293" cy="1978004"/>
          </a:xfrm>
          <a:prstGeom prst="rect">
            <a:avLst/>
          </a:prstGeom>
          <a:noFill/>
          <a:ln>
            <a:noFill/>
          </a:ln>
        </p:spPr>
        <p:txBody>
          <a:bodyPr spcFirstLastPara="1" wrap="square" lIns="330800" tIns="165400" rIns="330800" bIns="1654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AASPP ELPAC Title Slide">
  <p:cSld name="1_CAASPP ELPAC Title Slide">
    <p:bg>
      <p:bgPr>
        <a:solidFill>
          <a:schemeClr val="lt1"/>
        </a:solidFill>
        <a:effectLst/>
      </p:bgPr>
    </p:bg>
    <p:spTree>
      <p:nvGrpSpPr>
        <p:cNvPr id="1" name="Shape 16"/>
        <p:cNvGrpSpPr/>
        <p:nvPr/>
      </p:nvGrpSpPr>
      <p:grpSpPr>
        <a:xfrm>
          <a:off x="0" y="0"/>
          <a:ext cx="0" cy="0"/>
          <a:chOff x="0" y="0"/>
          <a:chExt cx="0" cy="0"/>
        </a:xfrm>
      </p:grpSpPr>
      <p:sp>
        <p:nvSpPr>
          <p:cNvPr id="17" name="Google Shape;17;p68"/>
          <p:cNvSpPr/>
          <p:nvPr/>
        </p:nvSpPr>
        <p:spPr>
          <a:xfrm>
            <a:off x="-1" y="-13313"/>
            <a:ext cx="4928682" cy="68713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8" name="Google Shape;18;p68"/>
          <p:cNvSpPr/>
          <p:nvPr/>
        </p:nvSpPr>
        <p:spPr>
          <a:xfrm>
            <a:off x="-1" y="-13314"/>
            <a:ext cx="12215741" cy="6871313"/>
          </a:xfrm>
          <a:prstGeom prst="rect">
            <a:avLst/>
          </a:prstGeom>
          <a:gradFill>
            <a:gsLst>
              <a:gs pos="0">
                <a:schemeClr val="lt1"/>
              </a:gs>
              <a:gs pos="100000">
                <a:srgbClr val="AAD4F9"/>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9" name="Google Shape;19;p68"/>
          <p:cNvSpPr txBox="1">
            <a:spLocks noGrp="1"/>
          </p:cNvSpPr>
          <p:nvPr>
            <p:ph type="title"/>
          </p:nvPr>
        </p:nvSpPr>
        <p:spPr>
          <a:xfrm>
            <a:off x="264238" y="1482301"/>
            <a:ext cx="6047352" cy="289454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sz="5400"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8"/>
          <p:cNvSpPr txBox="1">
            <a:spLocks noGrp="1"/>
          </p:cNvSpPr>
          <p:nvPr>
            <p:ph type="subTitle" idx="1"/>
          </p:nvPr>
        </p:nvSpPr>
        <p:spPr>
          <a:xfrm>
            <a:off x="264237" y="4493018"/>
            <a:ext cx="6019985" cy="9412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rgbClr val="004260"/>
              </a:buClr>
              <a:buSzPts val="2400"/>
              <a:buNone/>
              <a:defRPr sz="2400">
                <a:solidFill>
                  <a:srgbClr val="004260"/>
                </a:solidFill>
                <a:latin typeface="Arial" panose="020B0604020202020204" pitchFamily="34" charset="0"/>
                <a:cs typeface="Arial" panose="020B0604020202020204" pitchFamily="34" charset="0"/>
              </a:defRPr>
            </a:lvl1pPr>
            <a:lvl2pPr lvl="1" algn="ctr">
              <a:lnSpc>
                <a:spcPct val="90000"/>
              </a:lnSpc>
              <a:spcBef>
                <a:spcPts val="500"/>
              </a:spcBef>
              <a:spcAft>
                <a:spcPts val="0"/>
              </a:spcAft>
              <a:buClr>
                <a:srgbClr val="104864"/>
              </a:buClr>
              <a:buSzPts val="2000"/>
              <a:buNone/>
              <a:defRPr sz="2000"/>
            </a:lvl2pPr>
            <a:lvl3pPr lvl="2" algn="ctr">
              <a:lnSpc>
                <a:spcPct val="90000"/>
              </a:lnSpc>
              <a:spcBef>
                <a:spcPts val="500"/>
              </a:spcBef>
              <a:spcAft>
                <a:spcPts val="0"/>
              </a:spcAft>
              <a:buClr>
                <a:srgbClr val="104864"/>
              </a:buClr>
              <a:buSzPts val="1800"/>
              <a:buNone/>
              <a:defRPr sz="1800"/>
            </a:lvl3pPr>
            <a:lvl4pPr lvl="3" algn="ctr">
              <a:lnSpc>
                <a:spcPct val="90000"/>
              </a:lnSpc>
              <a:spcBef>
                <a:spcPts val="500"/>
              </a:spcBef>
              <a:spcAft>
                <a:spcPts val="0"/>
              </a:spcAft>
              <a:buClr>
                <a:srgbClr val="104864"/>
              </a:buClr>
              <a:buSzPts val="1600"/>
              <a:buNone/>
              <a:defRPr sz="1600"/>
            </a:lvl4pPr>
            <a:lvl5pPr lvl="4" algn="ctr">
              <a:lnSpc>
                <a:spcPct val="90000"/>
              </a:lnSpc>
              <a:spcBef>
                <a:spcPts val="500"/>
              </a:spcBef>
              <a:spcAft>
                <a:spcPts val="0"/>
              </a:spcAft>
              <a:buClr>
                <a:srgbClr val="104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68"/>
          <p:cNvSpPr/>
          <p:nvPr/>
        </p:nvSpPr>
        <p:spPr>
          <a:xfrm>
            <a:off x="-2" y="6172089"/>
            <a:ext cx="12192001" cy="685912"/>
          </a:xfrm>
          <a:prstGeom prst="rect">
            <a:avLst/>
          </a:prstGeom>
          <a:solidFill>
            <a:srgbClr val="0075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22" name="Google Shape;22;p68"/>
          <p:cNvPicPr preferRelativeResize="0"/>
          <p:nvPr/>
        </p:nvPicPr>
        <p:blipFill rotWithShape="1">
          <a:blip r:embed="rId2" cstate="email">
            <a:alphaModFix/>
            <a:extLst>
              <a:ext uri="{28A0092B-C50C-407E-A947-70E740481C1C}">
                <a14:useLocalDpi xmlns:a14="http://schemas.microsoft.com/office/drawing/2010/main"/>
              </a:ext>
            </a:extLst>
          </a:blip>
          <a:srcRect r="-1"/>
          <a:stretch/>
        </p:blipFill>
        <p:spPr>
          <a:xfrm>
            <a:off x="6512849" y="-13316"/>
            <a:ext cx="5691021" cy="6185402"/>
          </a:xfrm>
          <a:prstGeom prst="rect">
            <a:avLst/>
          </a:prstGeom>
          <a:noFill/>
          <a:ln>
            <a:noFill/>
          </a:ln>
        </p:spPr>
      </p:pic>
      <p:pic>
        <p:nvPicPr>
          <p:cNvPr id="23" name="Google Shape;23;p68" descr="CAASPP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6456" y="276859"/>
            <a:ext cx="1371600" cy="675933"/>
          </a:xfrm>
          <a:prstGeom prst="rect">
            <a:avLst/>
          </a:prstGeom>
          <a:noFill/>
          <a:ln>
            <a:noFill/>
          </a:ln>
        </p:spPr>
      </p:pic>
      <p:pic>
        <p:nvPicPr>
          <p:cNvPr id="24" name="Google Shape;24;p68" descr="ELPAC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4597" y="306341"/>
            <a:ext cx="1614802" cy="587459"/>
          </a:xfrm>
          <a:prstGeom prst="rect">
            <a:avLst/>
          </a:prstGeom>
          <a:noFill/>
          <a:ln>
            <a:noFill/>
          </a:ln>
        </p:spPr>
      </p:pic>
      <p:sp>
        <p:nvSpPr>
          <p:cNvPr id="25" name="Google Shape;25;p68"/>
          <p:cNvSpPr txBox="1">
            <a:spLocks noGrp="1"/>
          </p:cNvSpPr>
          <p:nvPr>
            <p:ph type="body" idx="2"/>
          </p:nvPr>
        </p:nvSpPr>
        <p:spPr>
          <a:xfrm>
            <a:off x="263525" y="6346532"/>
            <a:ext cx="6146800" cy="4333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64">
          <p15:clr>
            <a:srgbClr val="FBAE40"/>
          </p15:clr>
        </p15:guide>
        <p15:guide id="2" pos="45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1"/>
        </a:solidFill>
        <a:effectLst/>
      </p:bgPr>
    </p:bg>
    <p:spTree>
      <p:nvGrpSpPr>
        <p:cNvPr id="1" name="Shape 72"/>
        <p:cNvGrpSpPr/>
        <p:nvPr/>
      </p:nvGrpSpPr>
      <p:grpSpPr>
        <a:xfrm>
          <a:off x="0" y="0"/>
          <a:ext cx="0" cy="0"/>
          <a:chOff x="0" y="0"/>
          <a:chExt cx="0" cy="0"/>
        </a:xfrm>
      </p:grpSpPr>
      <p:sp>
        <p:nvSpPr>
          <p:cNvPr id="73" name="Google Shape;73;p77"/>
          <p:cNvSpPr txBox="1">
            <a:spLocks noGrp="1"/>
          </p:cNvSpPr>
          <p:nvPr>
            <p:ph type="title"/>
          </p:nvPr>
        </p:nvSpPr>
        <p:spPr>
          <a:xfrm>
            <a:off x="1985818" y="365125"/>
            <a:ext cx="9739149"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7"/>
          <p:cNvSpPr txBox="1">
            <a:spLocks noGrp="1"/>
          </p:cNvSpPr>
          <p:nvPr>
            <p:ph type="body" idx="1"/>
          </p:nvPr>
        </p:nvSpPr>
        <p:spPr>
          <a:xfrm>
            <a:off x="1985788" y="1887538"/>
            <a:ext cx="9739487" cy="418941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81"/>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81"/>
          <p:cNvSpPr txBox="1">
            <a:spLocks noGrp="1"/>
          </p:cNvSpPr>
          <p:nvPr>
            <p:ph type="body" idx="1"/>
          </p:nvPr>
        </p:nvSpPr>
        <p:spPr>
          <a:xfrm>
            <a:off x="2861187" y="1887538"/>
            <a:ext cx="886378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81"/>
          <p:cNvSpPr txBox="1">
            <a:spLocks noGrp="1"/>
          </p:cNvSpPr>
          <p:nvPr>
            <p:ph type="body" idx="2"/>
          </p:nvPr>
        </p:nvSpPr>
        <p:spPr>
          <a:xfrm>
            <a:off x="2861188" y="4088626"/>
            <a:ext cx="886378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81"/>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1B654633-A8E9-410F-AB33-30CB25B067C5}"/>
              </a:ext>
            </a:extLst>
          </p:cNvPr>
          <p:cNvSpPr>
            <a:spLocks noGrp="1"/>
          </p:cNvSpPr>
          <p:nvPr>
            <p:ph sz="quarter" idx="10"/>
          </p:nvPr>
        </p:nvSpPr>
        <p:spPr>
          <a:xfrm>
            <a:off x="2765425" y="1982788"/>
            <a:ext cx="8769350" cy="178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23841166-D3EE-42BB-A3BF-2C2A1060175D}"/>
              </a:ext>
            </a:extLst>
          </p:cNvPr>
          <p:cNvSpPr>
            <a:spLocks noGrp="1"/>
          </p:cNvSpPr>
          <p:nvPr>
            <p:ph sz="quarter" idx="11"/>
          </p:nvPr>
        </p:nvSpPr>
        <p:spPr>
          <a:xfrm>
            <a:off x="2671763" y="3922713"/>
            <a:ext cx="8863012" cy="220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600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ight Content Boxes">
  <p:cSld name="Eight Content Boxes">
    <p:bg>
      <p:bgPr>
        <a:solidFill>
          <a:schemeClr val="lt1"/>
        </a:solidFill>
        <a:effectLst/>
      </p:bgPr>
    </p:bg>
    <p:spTree>
      <p:nvGrpSpPr>
        <p:cNvPr id="1" name="Shape 88"/>
        <p:cNvGrpSpPr/>
        <p:nvPr/>
      </p:nvGrpSpPr>
      <p:grpSpPr>
        <a:xfrm>
          <a:off x="0" y="0"/>
          <a:ext cx="0" cy="0"/>
          <a:chOff x="0" y="0"/>
          <a:chExt cx="0" cy="0"/>
        </a:xfrm>
      </p:grpSpPr>
      <p:sp>
        <p:nvSpPr>
          <p:cNvPr id="89" name="Google Shape;89;p83"/>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3"/>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83"/>
          <p:cNvSpPr txBox="1">
            <a:spLocks noGrp="1"/>
          </p:cNvSpPr>
          <p:nvPr>
            <p:ph type="body" idx="2"/>
          </p:nvPr>
        </p:nvSpPr>
        <p:spPr>
          <a:xfrm>
            <a:off x="6305474" y="1887538"/>
            <a:ext cx="2738165"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83"/>
          <p:cNvSpPr txBox="1">
            <a:spLocks noGrp="1"/>
          </p:cNvSpPr>
          <p:nvPr>
            <p:ph type="body" idx="3"/>
          </p:nvPr>
        </p:nvSpPr>
        <p:spPr>
          <a:xfrm>
            <a:off x="9411629" y="1887538"/>
            <a:ext cx="2313338"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83"/>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83"/>
          <p:cNvSpPr txBox="1">
            <a:spLocks noGrp="1"/>
          </p:cNvSpPr>
          <p:nvPr>
            <p:ph type="body" idx="5"/>
          </p:nvPr>
        </p:nvSpPr>
        <p:spPr>
          <a:xfrm>
            <a:off x="6305475" y="4088626"/>
            <a:ext cx="2738165"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83"/>
          <p:cNvSpPr txBox="1">
            <a:spLocks noGrp="1"/>
          </p:cNvSpPr>
          <p:nvPr>
            <p:ph type="body" idx="6"/>
          </p:nvPr>
        </p:nvSpPr>
        <p:spPr>
          <a:xfrm>
            <a:off x="9411630" y="40886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83"/>
          <p:cNvSpPr txBox="1">
            <a:spLocks noGrp="1"/>
          </p:cNvSpPr>
          <p:nvPr>
            <p:ph type="body" idx="7"/>
          </p:nvPr>
        </p:nvSpPr>
        <p:spPr>
          <a:xfrm>
            <a:off x="9564030" y="42410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83"/>
          <p:cNvSpPr txBox="1">
            <a:spLocks noGrp="1"/>
          </p:cNvSpPr>
          <p:nvPr>
            <p:ph type="body" idx="8"/>
          </p:nvPr>
        </p:nvSpPr>
        <p:spPr>
          <a:xfrm>
            <a:off x="9716430" y="43934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ntent">
  <p:cSld name="Title and Three Content">
    <p:bg>
      <p:bgPr>
        <a:solidFill>
          <a:schemeClr val="lt1"/>
        </a:solidFill>
        <a:effectLst/>
      </p:bgPr>
    </p:bg>
    <p:spTree>
      <p:nvGrpSpPr>
        <p:cNvPr id="1" name="Shape 98"/>
        <p:cNvGrpSpPr/>
        <p:nvPr/>
      </p:nvGrpSpPr>
      <p:grpSpPr>
        <a:xfrm>
          <a:off x="0" y="0"/>
          <a:ext cx="0" cy="0"/>
          <a:chOff x="0" y="0"/>
          <a:chExt cx="0" cy="0"/>
        </a:xfrm>
      </p:grpSpPr>
      <p:sp>
        <p:nvSpPr>
          <p:cNvPr id="99" name="Google Shape;99;p84"/>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4400"/>
              <a:buFont typeface="Arial Narrow"/>
              <a:buNone/>
              <a:defRPr sz="44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84"/>
          <p:cNvSpPr txBox="1">
            <a:spLocks noGrp="1"/>
          </p:cNvSpPr>
          <p:nvPr>
            <p:ph type="body" idx="1"/>
          </p:nvPr>
        </p:nvSpPr>
        <p:spPr>
          <a:xfrm>
            <a:off x="9742448" y="0"/>
            <a:ext cx="2449551" cy="16906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84"/>
          <p:cNvSpPr txBox="1">
            <a:spLocks noGrp="1"/>
          </p:cNvSpPr>
          <p:nvPr>
            <p:ph type="body" idx="2"/>
          </p:nvPr>
        </p:nvSpPr>
        <p:spPr>
          <a:xfrm>
            <a:off x="2861187" y="1907714"/>
            <a:ext cx="3234813"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84"/>
          <p:cNvSpPr txBox="1">
            <a:spLocks noGrp="1"/>
          </p:cNvSpPr>
          <p:nvPr>
            <p:ph type="body" idx="3"/>
          </p:nvPr>
        </p:nvSpPr>
        <p:spPr>
          <a:xfrm>
            <a:off x="6323221" y="1907714"/>
            <a:ext cx="3007592"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84"/>
          <p:cNvSpPr txBox="1">
            <a:spLocks noGrp="1"/>
          </p:cNvSpPr>
          <p:nvPr>
            <p:ph type="body" idx="4"/>
          </p:nvPr>
        </p:nvSpPr>
        <p:spPr>
          <a:xfrm>
            <a:off x="9746166" y="1907714"/>
            <a:ext cx="2301828"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4" name="Google Shape;104;p84"/>
          <p:cNvPicPr preferRelativeResize="0"/>
          <p:nvPr/>
        </p:nvPicPr>
        <p:blipFill rotWithShape="1">
          <a:blip r:embed="rId2">
            <a:alphaModFix/>
          </a:blip>
          <a:srcRect/>
          <a:stretch/>
        </p:blipFill>
        <p:spPr>
          <a:xfrm>
            <a:off x="0" y="0"/>
            <a:ext cx="2507227" cy="623856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05"/>
        <p:cNvGrpSpPr/>
        <p:nvPr/>
      </p:nvGrpSpPr>
      <p:grpSpPr>
        <a:xfrm>
          <a:off x="0" y="0"/>
          <a:ext cx="0" cy="0"/>
          <a:chOff x="0" y="0"/>
          <a:chExt cx="0" cy="0"/>
        </a:xfrm>
      </p:grpSpPr>
      <p:pic>
        <p:nvPicPr>
          <p:cNvPr id="106" name="Google Shape;106;p85"/>
          <p:cNvPicPr preferRelativeResize="0"/>
          <p:nvPr/>
        </p:nvPicPr>
        <p:blipFill rotWithShape="1">
          <a:blip r:embed="rId2">
            <a:alphaModFix/>
          </a:blip>
          <a:srcRect/>
          <a:stretch/>
        </p:blipFill>
        <p:spPr>
          <a:xfrm>
            <a:off x="0" y="-206476"/>
            <a:ext cx="6622026" cy="7064476"/>
          </a:xfrm>
          <a:prstGeom prst="rect">
            <a:avLst/>
          </a:prstGeom>
          <a:noFill/>
          <a:ln>
            <a:noFill/>
          </a:ln>
        </p:spPr>
      </p:pic>
      <p:sp>
        <p:nvSpPr>
          <p:cNvPr id="107" name="Google Shape;107;p85"/>
          <p:cNvSpPr/>
          <p:nvPr/>
        </p:nvSpPr>
        <p:spPr>
          <a:xfrm>
            <a:off x="6622026" y="-206477"/>
            <a:ext cx="5594553" cy="7064477"/>
          </a:xfrm>
          <a:prstGeom prst="rect">
            <a:avLst/>
          </a:prstGeom>
          <a:solidFill>
            <a:srgbClr val="0075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08" name="Google Shape;108;p85"/>
          <p:cNvSpPr txBox="1">
            <a:spLocks noGrp="1"/>
          </p:cNvSpPr>
          <p:nvPr>
            <p:ph type="title"/>
          </p:nvPr>
        </p:nvSpPr>
        <p:spPr>
          <a:xfrm>
            <a:off x="7123471" y="442453"/>
            <a:ext cx="4527755" cy="27284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Arial Narrow"/>
              <a:buNone/>
              <a:defRPr sz="5400" b="1" i="0">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85"/>
          <p:cNvSpPr txBox="1">
            <a:spLocks noGrp="1"/>
          </p:cNvSpPr>
          <p:nvPr>
            <p:ph type="body" idx="1"/>
          </p:nvPr>
        </p:nvSpPr>
        <p:spPr>
          <a:xfrm>
            <a:off x="7123471" y="3170903"/>
            <a:ext cx="4527755" cy="237449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AASPP ELPAC Title Slide">
  <p:cSld name="2_CAASPP ELPAC Title Slide">
    <p:bg>
      <p:bgPr>
        <a:solidFill>
          <a:schemeClr val="lt1"/>
        </a:solidFill>
        <a:effectLst/>
      </p:bgPr>
    </p:bg>
    <p:spTree>
      <p:nvGrpSpPr>
        <p:cNvPr id="1" name="Shape 110"/>
        <p:cNvGrpSpPr/>
        <p:nvPr/>
      </p:nvGrpSpPr>
      <p:grpSpPr>
        <a:xfrm>
          <a:off x="0" y="0"/>
          <a:ext cx="0" cy="0"/>
          <a:chOff x="0" y="0"/>
          <a:chExt cx="0" cy="0"/>
        </a:xfrm>
      </p:grpSpPr>
      <p:sp>
        <p:nvSpPr>
          <p:cNvPr id="111" name="Google Shape;111;p86"/>
          <p:cNvSpPr/>
          <p:nvPr/>
        </p:nvSpPr>
        <p:spPr>
          <a:xfrm>
            <a:off x="-1" y="-13313"/>
            <a:ext cx="4928682" cy="68713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12" name="Google Shape;112;p86"/>
          <p:cNvSpPr/>
          <p:nvPr/>
        </p:nvSpPr>
        <p:spPr>
          <a:xfrm>
            <a:off x="7239000" y="-13314"/>
            <a:ext cx="4976740" cy="6127327"/>
          </a:xfrm>
          <a:prstGeom prst="rect">
            <a:avLst/>
          </a:prstGeom>
          <a:solidFill>
            <a:srgbClr val="2190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13" name="Google Shape;113;p86"/>
          <p:cNvSpPr txBox="1">
            <a:spLocks noGrp="1"/>
          </p:cNvSpPr>
          <p:nvPr>
            <p:ph type="title"/>
          </p:nvPr>
        </p:nvSpPr>
        <p:spPr>
          <a:xfrm>
            <a:off x="346960" y="1446096"/>
            <a:ext cx="6190144" cy="27683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sz="5400" b="1">
                <a:solidFill>
                  <a:srgbClr val="104864"/>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86"/>
          <p:cNvSpPr txBox="1">
            <a:spLocks noGrp="1"/>
          </p:cNvSpPr>
          <p:nvPr>
            <p:ph type="subTitle" idx="1"/>
          </p:nvPr>
        </p:nvSpPr>
        <p:spPr>
          <a:xfrm>
            <a:off x="346960" y="4521112"/>
            <a:ext cx="6213886" cy="9412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rgbClr val="104864"/>
              </a:buClr>
              <a:buSzPts val="2400"/>
              <a:buNone/>
              <a:defRPr sz="2400">
                <a:solidFill>
                  <a:srgbClr val="104864"/>
                </a:solidFill>
                <a:latin typeface="Arial" panose="020B0604020202020204" pitchFamily="34" charset="0"/>
                <a:cs typeface="Arial" panose="020B0604020202020204" pitchFamily="34" charset="0"/>
              </a:defRPr>
            </a:lvl1pPr>
            <a:lvl2pPr lvl="1" algn="ctr">
              <a:lnSpc>
                <a:spcPct val="90000"/>
              </a:lnSpc>
              <a:spcBef>
                <a:spcPts val="500"/>
              </a:spcBef>
              <a:spcAft>
                <a:spcPts val="0"/>
              </a:spcAft>
              <a:buClr>
                <a:srgbClr val="104864"/>
              </a:buClr>
              <a:buSzPts val="2000"/>
              <a:buNone/>
              <a:defRPr sz="2000"/>
            </a:lvl2pPr>
            <a:lvl3pPr lvl="2" algn="ctr">
              <a:lnSpc>
                <a:spcPct val="90000"/>
              </a:lnSpc>
              <a:spcBef>
                <a:spcPts val="500"/>
              </a:spcBef>
              <a:spcAft>
                <a:spcPts val="0"/>
              </a:spcAft>
              <a:buClr>
                <a:srgbClr val="104864"/>
              </a:buClr>
              <a:buSzPts val="1800"/>
              <a:buNone/>
              <a:defRPr sz="1800"/>
            </a:lvl3pPr>
            <a:lvl4pPr lvl="3" algn="ctr">
              <a:lnSpc>
                <a:spcPct val="90000"/>
              </a:lnSpc>
              <a:spcBef>
                <a:spcPts val="500"/>
              </a:spcBef>
              <a:spcAft>
                <a:spcPts val="0"/>
              </a:spcAft>
              <a:buClr>
                <a:srgbClr val="104864"/>
              </a:buClr>
              <a:buSzPts val="1600"/>
              <a:buNone/>
              <a:defRPr sz="1600"/>
            </a:lvl4pPr>
            <a:lvl5pPr lvl="4" algn="ctr">
              <a:lnSpc>
                <a:spcPct val="90000"/>
              </a:lnSpc>
              <a:spcBef>
                <a:spcPts val="500"/>
              </a:spcBef>
              <a:spcAft>
                <a:spcPts val="0"/>
              </a:spcAft>
              <a:buClr>
                <a:srgbClr val="104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5" name="Google Shape;115;p86"/>
          <p:cNvSpPr/>
          <p:nvPr/>
        </p:nvSpPr>
        <p:spPr>
          <a:xfrm>
            <a:off x="23740" y="6114014"/>
            <a:ext cx="12168259" cy="743987"/>
          </a:xfrm>
          <a:prstGeom prst="rect">
            <a:avLst/>
          </a:prstGeom>
          <a:solidFill>
            <a:srgbClr val="006D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116" name="Google Shape;116;p86"/>
          <p:cNvPicPr preferRelativeResize="0"/>
          <p:nvPr/>
        </p:nvPicPr>
        <p:blipFill rotWithShape="1">
          <a:blip r:embed="rId2" cstate="email">
            <a:alphaModFix/>
            <a:extLst>
              <a:ext uri="{28A0092B-C50C-407E-A947-70E740481C1C}">
                <a14:useLocalDpi xmlns:a14="http://schemas.microsoft.com/office/drawing/2010/main"/>
              </a:ext>
            </a:extLst>
          </a:blip>
          <a:srcRect t="-9380"/>
          <a:stretch/>
        </p:blipFill>
        <p:spPr>
          <a:xfrm>
            <a:off x="7713406" y="2816424"/>
            <a:ext cx="4436021" cy="3615342"/>
          </a:xfrm>
          <a:prstGeom prst="rect">
            <a:avLst/>
          </a:prstGeom>
          <a:noFill/>
          <a:ln>
            <a:noFill/>
          </a:ln>
        </p:spPr>
      </p:pic>
      <p:pic>
        <p:nvPicPr>
          <p:cNvPr id="117" name="Google Shape;117;p86" descr="CDE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960" y="5583588"/>
            <a:ext cx="1158240" cy="1158240"/>
          </a:xfrm>
          <a:prstGeom prst="rect">
            <a:avLst/>
          </a:prstGeom>
          <a:noFill/>
          <a:ln>
            <a:noFill/>
          </a:ln>
        </p:spPr>
      </p:pic>
      <p:pic>
        <p:nvPicPr>
          <p:cNvPr id="118" name="Google Shape;118;p86" descr="CAASPP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456" y="276859"/>
            <a:ext cx="1371600" cy="675933"/>
          </a:xfrm>
          <a:prstGeom prst="rect">
            <a:avLst/>
          </a:prstGeom>
          <a:noFill/>
          <a:ln>
            <a:noFill/>
          </a:ln>
        </p:spPr>
      </p:pic>
      <p:pic>
        <p:nvPicPr>
          <p:cNvPr id="119" name="Google Shape;119;p86" descr="ELPAC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4597" y="306341"/>
            <a:ext cx="1614802" cy="587459"/>
          </a:xfrm>
          <a:prstGeom prst="rect">
            <a:avLst/>
          </a:prstGeom>
          <a:noFill/>
          <a:ln>
            <a:noFill/>
          </a:ln>
        </p:spPr>
      </p:pic>
      <p:pic>
        <p:nvPicPr>
          <p:cNvPr id="120" name="Google Shape;120;p8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60846" y="426234"/>
            <a:ext cx="3239107" cy="2858977"/>
          </a:xfrm>
          <a:prstGeom prst="rect">
            <a:avLst/>
          </a:prstGeom>
          <a:noFill/>
          <a:ln>
            <a:noFill/>
          </a:ln>
        </p:spPr>
      </p:pic>
      <p:pic>
        <p:nvPicPr>
          <p:cNvPr id="121" name="Google Shape;121;p86"/>
          <p:cNvPicPr preferRelativeResize="0"/>
          <p:nvPr/>
        </p:nvPicPr>
        <p:blipFill rotWithShape="1">
          <a:blip r:embed="rId7" cstate="email">
            <a:alphaModFix/>
            <a:extLst>
              <a:ext uri="{28A0092B-C50C-407E-A947-70E740481C1C}">
                <a14:useLocalDpi xmlns:a14="http://schemas.microsoft.com/office/drawing/2010/main"/>
              </a:ext>
            </a:extLst>
          </a:blip>
          <a:srcRect b="-179"/>
          <a:stretch/>
        </p:blipFill>
        <p:spPr>
          <a:xfrm>
            <a:off x="9799953" y="-13315"/>
            <a:ext cx="2392045" cy="237592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064">
          <p15:clr>
            <a:srgbClr val="FBAE40"/>
          </p15:clr>
        </p15:guide>
        <p15:guide id="2" pos="45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AASPP ELPAC Title Slide">
  <p:cSld name="3_CAASPP ELPAC Title Slide">
    <p:bg>
      <p:bgPr>
        <a:solidFill>
          <a:schemeClr val="lt1"/>
        </a:solidFill>
        <a:effectLst/>
      </p:bgPr>
    </p:bg>
    <p:spTree>
      <p:nvGrpSpPr>
        <p:cNvPr id="1" name="Shape 122"/>
        <p:cNvGrpSpPr/>
        <p:nvPr/>
      </p:nvGrpSpPr>
      <p:grpSpPr>
        <a:xfrm>
          <a:off x="0" y="0"/>
          <a:ext cx="0" cy="0"/>
          <a:chOff x="0" y="0"/>
          <a:chExt cx="0" cy="0"/>
        </a:xfrm>
      </p:grpSpPr>
      <p:sp>
        <p:nvSpPr>
          <p:cNvPr id="123" name="Google Shape;123;p87"/>
          <p:cNvSpPr/>
          <p:nvPr/>
        </p:nvSpPr>
        <p:spPr>
          <a:xfrm>
            <a:off x="-1" y="-13313"/>
            <a:ext cx="4928682" cy="68713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24" name="Google Shape;124;p87"/>
          <p:cNvSpPr/>
          <p:nvPr/>
        </p:nvSpPr>
        <p:spPr>
          <a:xfrm>
            <a:off x="7239000" y="-13314"/>
            <a:ext cx="4976740" cy="6871313"/>
          </a:xfrm>
          <a:prstGeom prst="rect">
            <a:avLst/>
          </a:prstGeom>
          <a:gradFill>
            <a:gsLst>
              <a:gs pos="0">
                <a:srgbClr val="2190C8"/>
              </a:gs>
              <a:gs pos="13000">
                <a:srgbClr val="2190C8"/>
              </a:gs>
              <a:gs pos="100000">
                <a:srgbClr val="AAD4F9"/>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25" name="Google Shape;125;p87"/>
          <p:cNvSpPr txBox="1">
            <a:spLocks noGrp="1"/>
          </p:cNvSpPr>
          <p:nvPr>
            <p:ph type="title"/>
          </p:nvPr>
        </p:nvSpPr>
        <p:spPr>
          <a:xfrm>
            <a:off x="273220" y="1366129"/>
            <a:ext cx="6083335" cy="304381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5400"/>
              <a:buFont typeface="Arial Narrow"/>
              <a:buNone/>
              <a:defRPr sz="5400" b="1" i="0">
                <a:solidFill>
                  <a:schemeClr val="dk2"/>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87"/>
          <p:cNvSpPr txBox="1">
            <a:spLocks noGrp="1"/>
          </p:cNvSpPr>
          <p:nvPr>
            <p:ph type="subTitle" idx="1"/>
          </p:nvPr>
        </p:nvSpPr>
        <p:spPr>
          <a:xfrm>
            <a:off x="264238" y="4526120"/>
            <a:ext cx="6083335" cy="9412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chemeClr val="dk2"/>
              </a:buClr>
              <a:buSzPts val="2400"/>
              <a:buNone/>
              <a:defRPr sz="2400" b="0" i="0">
                <a:solidFill>
                  <a:schemeClr val="dk2"/>
                </a:solidFill>
                <a:latin typeface="Arial" panose="020B0604020202020204" pitchFamily="34" charset="0"/>
                <a:ea typeface="Arial" panose="020B0604020202020204" pitchFamily="34" charset="0"/>
                <a:cs typeface="Arial" panose="020B0604020202020204" pitchFamily="34" charset="0"/>
                <a:sym typeface="Arial"/>
              </a:defRPr>
            </a:lvl1pPr>
            <a:lvl2pPr lvl="1" algn="ctr">
              <a:lnSpc>
                <a:spcPct val="90000"/>
              </a:lnSpc>
              <a:spcBef>
                <a:spcPts val="500"/>
              </a:spcBef>
              <a:spcAft>
                <a:spcPts val="0"/>
              </a:spcAft>
              <a:buClr>
                <a:srgbClr val="104864"/>
              </a:buClr>
              <a:buSzPts val="2000"/>
              <a:buNone/>
              <a:defRPr sz="2000"/>
            </a:lvl2pPr>
            <a:lvl3pPr lvl="2" algn="ctr">
              <a:lnSpc>
                <a:spcPct val="90000"/>
              </a:lnSpc>
              <a:spcBef>
                <a:spcPts val="500"/>
              </a:spcBef>
              <a:spcAft>
                <a:spcPts val="0"/>
              </a:spcAft>
              <a:buClr>
                <a:srgbClr val="104864"/>
              </a:buClr>
              <a:buSzPts val="1800"/>
              <a:buNone/>
              <a:defRPr sz="1800"/>
            </a:lvl3pPr>
            <a:lvl4pPr lvl="3" algn="ctr">
              <a:lnSpc>
                <a:spcPct val="90000"/>
              </a:lnSpc>
              <a:spcBef>
                <a:spcPts val="500"/>
              </a:spcBef>
              <a:spcAft>
                <a:spcPts val="0"/>
              </a:spcAft>
              <a:buClr>
                <a:srgbClr val="104864"/>
              </a:buClr>
              <a:buSzPts val="1600"/>
              <a:buNone/>
              <a:defRPr sz="1600"/>
            </a:lvl4pPr>
            <a:lvl5pPr lvl="4" algn="ctr">
              <a:lnSpc>
                <a:spcPct val="90000"/>
              </a:lnSpc>
              <a:spcBef>
                <a:spcPts val="500"/>
              </a:spcBef>
              <a:spcAft>
                <a:spcPts val="0"/>
              </a:spcAft>
              <a:buClr>
                <a:srgbClr val="104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7" name="Google Shape;127;p87"/>
          <p:cNvSpPr/>
          <p:nvPr/>
        </p:nvSpPr>
        <p:spPr>
          <a:xfrm>
            <a:off x="23740" y="6172089"/>
            <a:ext cx="12168260" cy="685912"/>
          </a:xfrm>
          <a:prstGeom prst="rect">
            <a:avLst/>
          </a:prstGeom>
          <a:solidFill>
            <a:srgbClr val="006D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128" name="Google Shape;128;p87"/>
          <p:cNvPicPr preferRelativeResize="0"/>
          <p:nvPr/>
        </p:nvPicPr>
        <p:blipFill rotWithShape="1">
          <a:blip r:embed="rId2">
            <a:alphaModFix/>
          </a:blip>
          <a:srcRect/>
          <a:stretch/>
        </p:blipFill>
        <p:spPr>
          <a:xfrm>
            <a:off x="6496005" y="575187"/>
            <a:ext cx="5719735" cy="5008401"/>
          </a:xfrm>
          <a:prstGeom prst="rect">
            <a:avLst/>
          </a:prstGeom>
          <a:noFill/>
          <a:ln w="25400" cap="flat" cmpd="sng">
            <a:solidFill>
              <a:srgbClr val="2190C8"/>
            </a:solidFill>
            <a:prstDash val="solid"/>
            <a:round/>
            <a:headEnd type="none" w="sm" len="sm"/>
            <a:tailEnd type="none" w="sm" len="sm"/>
          </a:ln>
        </p:spPr>
      </p:pic>
      <p:pic>
        <p:nvPicPr>
          <p:cNvPr id="129" name="Google Shape;129;p87" descr="CDE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960" y="5583588"/>
            <a:ext cx="1158240" cy="1158240"/>
          </a:xfrm>
          <a:prstGeom prst="rect">
            <a:avLst/>
          </a:prstGeom>
          <a:noFill/>
          <a:ln>
            <a:noFill/>
          </a:ln>
        </p:spPr>
      </p:pic>
      <p:pic>
        <p:nvPicPr>
          <p:cNvPr id="130" name="Google Shape;130;p87" descr="CAASPP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456" y="276859"/>
            <a:ext cx="1371600" cy="675933"/>
          </a:xfrm>
          <a:prstGeom prst="rect">
            <a:avLst/>
          </a:prstGeom>
          <a:noFill/>
          <a:ln>
            <a:noFill/>
          </a:ln>
        </p:spPr>
      </p:pic>
      <p:pic>
        <p:nvPicPr>
          <p:cNvPr id="131" name="Google Shape;131;p87" descr="ELPAC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4597" y="306341"/>
            <a:ext cx="1614802" cy="58745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064">
          <p15:clr>
            <a:srgbClr val="FBAE40"/>
          </p15:clr>
        </p15:guide>
        <p15:guide id="2" pos="45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32"/>
        <p:cNvGrpSpPr/>
        <p:nvPr/>
      </p:nvGrpSpPr>
      <p:grpSpPr>
        <a:xfrm>
          <a:off x="0" y="0"/>
          <a:ext cx="0" cy="0"/>
          <a:chOff x="0" y="0"/>
          <a:chExt cx="0" cy="0"/>
        </a:xfrm>
      </p:grpSpPr>
      <p:sp>
        <p:nvSpPr>
          <p:cNvPr id="133" name="Google Shape;133;p88"/>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88"/>
          <p:cNvSpPr txBox="1">
            <a:spLocks noGrp="1"/>
          </p:cNvSpPr>
          <p:nvPr>
            <p:ph type="body" idx="1"/>
          </p:nvPr>
        </p:nvSpPr>
        <p:spPr>
          <a:xfrm>
            <a:off x="2802194" y="1873250"/>
            <a:ext cx="8923080" cy="41735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 name="Google Shape;135;p88"/>
          <p:cNvPicPr preferRelativeResize="0"/>
          <p:nvPr/>
        </p:nvPicPr>
        <p:blipFill rotWithShape="1">
          <a:blip r:embed="rId2">
            <a:alphaModFix/>
          </a:blip>
          <a:srcRect/>
          <a:stretch/>
        </p:blipFill>
        <p:spPr>
          <a:xfrm>
            <a:off x="0" y="0"/>
            <a:ext cx="2507226" cy="623856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wo Content">
  <p:cSld name="3_Two Content">
    <p:bg>
      <p:bgPr>
        <a:solidFill>
          <a:schemeClr val="lt1"/>
        </a:solidFill>
        <a:effectLst/>
      </p:bgPr>
    </p:bg>
    <p:spTree>
      <p:nvGrpSpPr>
        <p:cNvPr id="1" name="Shape 136"/>
        <p:cNvGrpSpPr/>
        <p:nvPr/>
      </p:nvGrpSpPr>
      <p:grpSpPr>
        <a:xfrm>
          <a:off x="0" y="0"/>
          <a:ext cx="0" cy="0"/>
          <a:chOff x="0" y="0"/>
          <a:chExt cx="0" cy="0"/>
        </a:xfrm>
      </p:grpSpPr>
      <p:sp>
        <p:nvSpPr>
          <p:cNvPr id="137" name="Google Shape;137;p89"/>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89"/>
          <p:cNvSpPr txBox="1">
            <a:spLocks noGrp="1"/>
          </p:cNvSpPr>
          <p:nvPr>
            <p:ph type="body" idx="1"/>
          </p:nvPr>
        </p:nvSpPr>
        <p:spPr>
          <a:xfrm>
            <a:off x="2861187" y="1887538"/>
            <a:ext cx="886378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89"/>
          <p:cNvSpPr txBox="1">
            <a:spLocks noGrp="1"/>
          </p:cNvSpPr>
          <p:nvPr>
            <p:ph type="body" idx="2"/>
          </p:nvPr>
        </p:nvSpPr>
        <p:spPr>
          <a:xfrm>
            <a:off x="2861188" y="4088626"/>
            <a:ext cx="886378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89"/>
          <p:cNvSpPr txBox="1">
            <a:spLocks noGrp="1"/>
          </p:cNvSpPr>
          <p:nvPr>
            <p:ph type="body" idx="3"/>
          </p:nvPr>
        </p:nvSpPr>
        <p:spPr>
          <a:xfrm>
            <a:off x="0" y="0"/>
            <a:ext cx="2497873" cy="16906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x Content">
  <p:cSld name="Six Content">
    <p:bg>
      <p:bgPr>
        <a:solidFill>
          <a:schemeClr val="lt1"/>
        </a:solidFill>
        <a:effectLst/>
      </p:bgPr>
    </p:bg>
    <p:spTree>
      <p:nvGrpSpPr>
        <p:cNvPr id="1" name="Shape 26"/>
        <p:cNvGrpSpPr/>
        <p:nvPr/>
      </p:nvGrpSpPr>
      <p:grpSpPr>
        <a:xfrm>
          <a:off x="0" y="0"/>
          <a:ext cx="0" cy="0"/>
          <a:chOff x="0" y="0"/>
          <a:chExt cx="0" cy="0"/>
        </a:xfrm>
      </p:grpSpPr>
      <p:sp>
        <p:nvSpPr>
          <p:cNvPr id="27" name="Google Shape;27;p69"/>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9"/>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9"/>
          <p:cNvSpPr txBox="1">
            <a:spLocks noGrp="1"/>
          </p:cNvSpPr>
          <p:nvPr>
            <p:ph type="body" idx="2"/>
          </p:nvPr>
        </p:nvSpPr>
        <p:spPr>
          <a:xfrm>
            <a:off x="6305474" y="1887538"/>
            <a:ext cx="2738165"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9"/>
          <p:cNvSpPr txBox="1">
            <a:spLocks noGrp="1"/>
          </p:cNvSpPr>
          <p:nvPr>
            <p:ph type="body" idx="3"/>
          </p:nvPr>
        </p:nvSpPr>
        <p:spPr>
          <a:xfrm>
            <a:off x="9411629" y="1887538"/>
            <a:ext cx="2313338"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9"/>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9"/>
          <p:cNvSpPr txBox="1">
            <a:spLocks noGrp="1"/>
          </p:cNvSpPr>
          <p:nvPr>
            <p:ph type="body" idx="5"/>
          </p:nvPr>
        </p:nvSpPr>
        <p:spPr>
          <a:xfrm>
            <a:off x="6305475" y="4088626"/>
            <a:ext cx="2738165"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9"/>
          <p:cNvSpPr txBox="1">
            <a:spLocks noGrp="1"/>
          </p:cNvSpPr>
          <p:nvPr>
            <p:ph type="body" idx="6"/>
          </p:nvPr>
        </p:nvSpPr>
        <p:spPr>
          <a:xfrm>
            <a:off x="9411630" y="40886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ive Content">
  <p:cSld name="Five Content">
    <p:bg>
      <p:bgPr>
        <a:solidFill>
          <a:schemeClr val="lt1"/>
        </a:solidFill>
        <a:effectLst/>
      </p:bgPr>
    </p:bg>
    <p:spTree>
      <p:nvGrpSpPr>
        <p:cNvPr id="1" name="Shape 141"/>
        <p:cNvGrpSpPr/>
        <p:nvPr/>
      </p:nvGrpSpPr>
      <p:grpSpPr>
        <a:xfrm>
          <a:off x="0" y="0"/>
          <a:ext cx="0" cy="0"/>
          <a:chOff x="0" y="0"/>
          <a:chExt cx="0" cy="0"/>
        </a:xfrm>
      </p:grpSpPr>
      <p:sp>
        <p:nvSpPr>
          <p:cNvPr id="142" name="Google Shape;142;p90"/>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90"/>
          <p:cNvSpPr txBox="1">
            <a:spLocks noGrp="1"/>
          </p:cNvSpPr>
          <p:nvPr>
            <p:ph type="body" idx="1"/>
          </p:nvPr>
        </p:nvSpPr>
        <p:spPr>
          <a:xfrm>
            <a:off x="2861187"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90"/>
          <p:cNvSpPr txBox="1">
            <a:spLocks noGrp="1"/>
          </p:cNvSpPr>
          <p:nvPr>
            <p:ph type="body" idx="2"/>
          </p:nvPr>
        </p:nvSpPr>
        <p:spPr>
          <a:xfrm>
            <a:off x="7610166"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90"/>
          <p:cNvSpPr txBox="1">
            <a:spLocks noGrp="1"/>
          </p:cNvSpPr>
          <p:nvPr>
            <p:ph type="body" idx="3"/>
          </p:nvPr>
        </p:nvSpPr>
        <p:spPr>
          <a:xfrm>
            <a:off x="2861188" y="4088626"/>
            <a:ext cx="27432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90"/>
          <p:cNvSpPr txBox="1">
            <a:spLocks noGrp="1"/>
          </p:cNvSpPr>
          <p:nvPr>
            <p:ph type="body" idx="4"/>
          </p:nvPr>
        </p:nvSpPr>
        <p:spPr>
          <a:xfrm>
            <a:off x="5921477" y="4088626"/>
            <a:ext cx="27432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90"/>
          <p:cNvSpPr txBox="1">
            <a:spLocks noGrp="1"/>
          </p:cNvSpPr>
          <p:nvPr>
            <p:ph type="body" idx="5"/>
          </p:nvPr>
        </p:nvSpPr>
        <p:spPr>
          <a:xfrm>
            <a:off x="8981766" y="4088626"/>
            <a:ext cx="27432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bject Content">
  <p:cSld name="Object Content">
    <p:bg>
      <p:bgPr>
        <a:solidFill>
          <a:schemeClr val="lt1"/>
        </a:solidFill>
        <a:effectLst/>
      </p:bgPr>
    </p:bg>
    <p:spTree>
      <p:nvGrpSpPr>
        <p:cNvPr id="1" name="Shape 148"/>
        <p:cNvGrpSpPr/>
        <p:nvPr/>
      </p:nvGrpSpPr>
      <p:grpSpPr>
        <a:xfrm>
          <a:off x="0" y="0"/>
          <a:ext cx="0" cy="0"/>
          <a:chOff x="0" y="0"/>
          <a:chExt cx="0" cy="0"/>
        </a:xfrm>
      </p:grpSpPr>
      <p:sp>
        <p:nvSpPr>
          <p:cNvPr id="149" name="Google Shape;149;p91"/>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91"/>
          <p:cNvSpPr txBox="1">
            <a:spLocks noGrp="1"/>
          </p:cNvSpPr>
          <p:nvPr>
            <p:ph type="body" idx="1"/>
          </p:nvPr>
        </p:nvSpPr>
        <p:spPr>
          <a:xfrm>
            <a:off x="2861187" y="1784619"/>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1"/>
          <p:cNvSpPr txBox="1">
            <a:spLocks noGrp="1"/>
          </p:cNvSpPr>
          <p:nvPr>
            <p:ph type="body" idx="2"/>
          </p:nvPr>
        </p:nvSpPr>
        <p:spPr>
          <a:xfrm>
            <a:off x="2861187" y="2359287"/>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91"/>
          <p:cNvSpPr txBox="1">
            <a:spLocks noGrp="1"/>
          </p:cNvSpPr>
          <p:nvPr>
            <p:ph type="body" idx="3"/>
          </p:nvPr>
        </p:nvSpPr>
        <p:spPr>
          <a:xfrm>
            <a:off x="2861187" y="2933955"/>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91"/>
          <p:cNvSpPr txBox="1">
            <a:spLocks noGrp="1"/>
          </p:cNvSpPr>
          <p:nvPr>
            <p:ph type="body" idx="4"/>
          </p:nvPr>
        </p:nvSpPr>
        <p:spPr>
          <a:xfrm>
            <a:off x="2861187" y="3508623"/>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91"/>
          <p:cNvSpPr txBox="1">
            <a:spLocks noGrp="1"/>
          </p:cNvSpPr>
          <p:nvPr>
            <p:ph type="body" idx="5"/>
          </p:nvPr>
        </p:nvSpPr>
        <p:spPr>
          <a:xfrm>
            <a:off x="2861187" y="4083291"/>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1"/>
          <p:cNvSpPr txBox="1">
            <a:spLocks noGrp="1"/>
          </p:cNvSpPr>
          <p:nvPr>
            <p:ph type="body" idx="6"/>
          </p:nvPr>
        </p:nvSpPr>
        <p:spPr>
          <a:xfrm>
            <a:off x="2861187" y="4657959"/>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91"/>
          <p:cNvSpPr txBox="1">
            <a:spLocks noGrp="1"/>
          </p:cNvSpPr>
          <p:nvPr>
            <p:ph type="body" idx="7"/>
          </p:nvPr>
        </p:nvSpPr>
        <p:spPr>
          <a:xfrm>
            <a:off x="2861187" y="5232627"/>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91"/>
          <p:cNvSpPr txBox="1">
            <a:spLocks noGrp="1"/>
          </p:cNvSpPr>
          <p:nvPr>
            <p:ph type="body" idx="8"/>
          </p:nvPr>
        </p:nvSpPr>
        <p:spPr>
          <a:xfrm>
            <a:off x="2861187" y="5807295"/>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91"/>
          <p:cNvSpPr txBox="1">
            <a:spLocks noGrp="1"/>
          </p:cNvSpPr>
          <p:nvPr>
            <p:ph type="body" idx="9"/>
          </p:nvPr>
        </p:nvSpPr>
        <p:spPr>
          <a:xfrm>
            <a:off x="7493978" y="1887538"/>
            <a:ext cx="4230989" cy="418941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165"/>
        <p:cNvGrpSpPr/>
        <p:nvPr/>
      </p:nvGrpSpPr>
      <p:grpSpPr>
        <a:xfrm>
          <a:off x="0" y="0"/>
          <a:ext cx="0" cy="0"/>
          <a:chOff x="0" y="0"/>
          <a:chExt cx="0" cy="0"/>
        </a:xfrm>
      </p:grpSpPr>
      <p:sp>
        <p:nvSpPr>
          <p:cNvPr id="166" name="Google Shape;166;p79"/>
          <p:cNvSpPr txBox="1">
            <a:spLocks noGrp="1"/>
          </p:cNvSpPr>
          <p:nvPr>
            <p:ph type="title"/>
          </p:nvPr>
        </p:nvSpPr>
        <p:spPr>
          <a:xfrm>
            <a:off x="780459" y="365125"/>
            <a:ext cx="1069150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79"/>
          <p:cNvSpPr txBox="1">
            <a:spLocks noGrp="1"/>
          </p:cNvSpPr>
          <p:nvPr>
            <p:ph type="body" idx="1"/>
          </p:nvPr>
        </p:nvSpPr>
        <p:spPr>
          <a:xfrm>
            <a:off x="781050" y="1847850"/>
            <a:ext cx="10690225" cy="25368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79"/>
          <p:cNvSpPr txBox="1">
            <a:spLocks noGrp="1"/>
          </p:cNvSpPr>
          <p:nvPr>
            <p:ph type="body" idx="2"/>
          </p:nvPr>
        </p:nvSpPr>
        <p:spPr>
          <a:xfrm>
            <a:off x="779463" y="4656138"/>
            <a:ext cx="10690225" cy="1249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Layout" preserve="1" userDrawn="1">
  <p:cSld name="Blank Layout + 2 content">
    <p:spTree>
      <p:nvGrpSpPr>
        <p:cNvPr id="1" name="Shape 165"/>
        <p:cNvGrpSpPr/>
        <p:nvPr/>
      </p:nvGrpSpPr>
      <p:grpSpPr>
        <a:xfrm>
          <a:off x="0" y="0"/>
          <a:ext cx="0" cy="0"/>
          <a:chOff x="0" y="0"/>
          <a:chExt cx="0" cy="0"/>
        </a:xfrm>
      </p:grpSpPr>
      <p:sp>
        <p:nvSpPr>
          <p:cNvPr id="166" name="Google Shape;166;p79"/>
          <p:cNvSpPr txBox="1">
            <a:spLocks noGrp="1"/>
          </p:cNvSpPr>
          <p:nvPr>
            <p:ph type="title"/>
          </p:nvPr>
        </p:nvSpPr>
        <p:spPr>
          <a:xfrm>
            <a:off x="780459" y="365125"/>
            <a:ext cx="1069150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D6797540-8B47-4842-A6C5-F148E200E059}"/>
              </a:ext>
            </a:extLst>
          </p:cNvPr>
          <p:cNvSpPr>
            <a:spLocks noGrp="1"/>
          </p:cNvSpPr>
          <p:nvPr>
            <p:ph sz="quarter" idx="10"/>
          </p:nvPr>
        </p:nvSpPr>
        <p:spPr>
          <a:xfrm>
            <a:off x="781050" y="2009775"/>
            <a:ext cx="5057775" cy="3821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C2420D85-EEFD-45E2-AE00-DDE8871429AA}"/>
              </a:ext>
            </a:extLst>
          </p:cNvPr>
          <p:cNvSpPr>
            <a:spLocks noGrp="1"/>
          </p:cNvSpPr>
          <p:nvPr>
            <p:ph sz="quarter" idx="11"/>
          </p:nvPr>
        </p:nvSpPr>
        <p:spPr>
          <a:xfrm>
            <a:off x="5991225" y="2017225"/>
            <a:ext cx="5057775" cy="3821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312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Layout" preserve="1" userDrawn="1">
  <p:cSld name="Blank Layout 2">
    <p:spTree>
      <p:nvGrpSpPr>
        <p:cNvPr id="1" name="Shape 165"/>
        <p:cNvGrpSpPr/>
        <p:nvPr/>
      </p:nvGrpSpPr>
      <p:grpSpPr>
        <a:xfrm>
          <a:off x="0" y="0"/>
          <a:ext cx="0" cy="0"/>
          <a:chOff x="0" y="0"/>
          <a:chExt cx="0" cy="0"/>
        </a:xfrm>
      </p:grpSpPr>
      <p:sp>
        <p:nvSpPr>
          <p:cNvPr id="166" name="Google Shape;166;p79"/>
          <p:cNvSpPr txBox="1">
            <a:spLocks noGrp="1"/>
          </p:cNvSpPr>
          <p:nvPr>
            <p:ph type="title"/>
          </p:nvPr>
        </p:nvSpPr>
        <p:spPr>
          <a:xfrm>
            <a:off x="780459" y="365125"/>
            <a:ext cx="1069150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Content Placeholder 3">
            <a:extLst>
              <a:ext uri="{FF2B5EF4-FFF2-40B4-BE49-F238E27FC236}">
                <a16:creationId xmlns:a16="http://schemas.microsoft.com/office/drawing/2014/main" id="{5B5F5538-405B-49D2-9B4D-8F2487C73A30}"/>
              </a:ext>
            </a:extLst>
          </p:cNvPr>
          <p:cNvSpPr>
            <a:spLocks noGrp="1"/>
          </p:cNvSpPr>
          <p:nvPr>
            <p:ph sz="quarter" idx="10"/>
          </p:nvPr>
        </p:nvSpPr>
        <p:spPr>
          <a:xfrm>
            <a:off x="1341438" y="2235200"/>
            <a:ext cx="4846637" cy="361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D1B61190-E0ED-4D54-9F68-377617AA5514}"/>
              </a:ext>
            </a:extLst>
          </p:cNvPr>
          <p:cNvSpPr>
            <a:spLocks noGrp="1"/>
          </p:cNvSpPr>
          <p:nvPr>
            <p:ph sz="quarter" idx="11"/>
          </p:nvPr>
        </p:nvSpPr>
        <p:spPr>
          <a:xfrm>
            <a:off x="6511925" y="2235200"/>
            <a:ext cx="4959350" cy="361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522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AASPP ELPAC Title Slide">
  <p:cSld name="1_CAASPP ELPAC Title Slide">
    <p:bg>
      <p:bgPr>
        <a:solidFill>
          <a:schemeClr val="lt1"/>
        </a:solidFill>
        <a:effectLst/>
      </p:bgPr>
    </p:bg>
    <p:spTree>
      <p:nvGrpSpPr>
        <p:cNvPr id="1" name="Shape 16"/>
        <p:cNvGrpSpPr/>
        <p:nvPr/>
      </p:nvGrpSpPr>
      <p:grpSpPr>
        <a:xfrm>
          <a:off x="0" y="0"/>
          <a:ext cx="0" cy="0"/>
          <a:chOff x="0" y="0"/>
          <a:chExt cx="0" cy="0"/>
        </a:xfrm>
      </p:grpSpPr>
      <p:sp>
        <p:nvSpPr>
          <p:cNvPr id="17" name="Google Shape;17;p68"/>
          <p:cNvSpPr/>
          <p:nvPr/>
        </p:nvSpPr>
        <p:spPr>
          <a:xfrm>
            <a:off x="-1" y="-13313"/>
            <a:ext cx="4928682" cy="68713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8" name="Google Shape;18;p68"/>
          <p:cNvSpPr/>
          <p:nvPr/>
        </p:nvSpPr>
        <p:spPr>
          <a:xfrm>
            <a:off x="-1" y="-13314"/>
            <a:ext cx="12215741" cy="6871313"/>
          </a:xfrm>
          <a:prstGeom prst="rect">
            <a:avLst/>
          </a:prstGeom>
          <a:gradFill>
            <a:gsLst>
              <a:gs pos="0">
                <a:schemeClr val="lt1"/>
              </a:gs>
              <a:gs pos="100000">
                <a:srgbClr val="AAD4F9"/>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9" name="Google Shape;19;p68"/>
          <p:cNvSpPr txBox="1">
            <a:spLocks noGrp="1"/>
          </p:cNvSpPr>
          <p:nvPr>
            <p:ph type="title"/>
          </p:nvPr>
        </p:nvSpPr>
        <p:spPr>
          <a:xfrm>
            <a:off x="264238" y="1482301"/>
            <a:ext cx="6047352" cy="289454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sz="5400"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8"/>
          <p:cNvSpPr txBox="1">
            <a:spLocks noGrp="1"/>
          </p:cNvSpPr>
          <p:nvPr>
            <p:ph type="subTitle" idx="1"/>
          </p:nvPr>
        </p:nvSpPr>
        <p:spPr>
          <a:xfrm>
            <a:off x="264237" y="4493018"/>
            <a:ext cx="6019985" cy="9412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rgbClr val="004260"/>
              </a:buClr>
              <a:buSzPts val="2400"/>
              <a:buNone/>
              <a:defRPr sz="2400">
                <a:solidFill>
                  <a:srgbClr val="004260"/>
                </a:solidFill>
                <a:latin typeface="Arial" panose="020B0604020202020204" pitchFamily="34" charset="0"/>
                <a:cs typeface="Arial" panose="020B0604020202020204" pitchFamily="34" charset="0"/>
              </a:defRPr>
            </a:lvl1pPr>
            <a:lvl2pPr lvl="1" algn="ctr">
              <a:lnSpc>
                <a:spcPct val="90000"/>
              </a:lnSpc>
              <a:spcBef>
                <a:spcPts val="500"/>
              </a:spcBef>
              <a:spcAft>
                <a:spcPts val="0"/>
              </a:spcAft>
              <a:buClr>
                <a:srgbClr val="104864"/>
              </a:buClr>
              <a:buSzPts val="2000"/>
              <a:buNone/>
              <a:defRPr sz="2000"/>
            </a:lvl2pPr>
            <a:lvl3pPr lvl="2" algn="ctr">
              <a:lnSpc>
                <a:spcPct val="90000"/>
              </a:lnSpc>
              <a:spcBef>
                <a:spcPts val="500"/>
              </a:spcBef>
              <a:spcAft>
                <a:spcPts val="0"/>
              </a:spcAft>
              <a:buClr>
                <a:srgbClr val="104864"/>
              </a:buClr>
              <a:buSzPts val="1800"/>
              <a:buNone/>
              <a:defRPr sz="1800"/>
            </a:lvl3pPr>
            <a:lvl4pPr lvl="3" algn="ctr">
              <a:lnSpc>
                <a:spcPct val="90000"/>
              </a:lnSpc>
              <a:spcBef>
                <a:spcPts val="500"/>
              </a:spcBef>
              <a:spcAft>
                <a:spcPts val="0"/>
              </a:spcAft>
              <a:buClr>
                <a:srgbClr val="104864"/>
              </a:buClr>
              <a:buSzPts val="1600"/>
              <a:buNone/>
              <a:defRPr sz="1600"/>
            </a:lvl4pPr>
            <a:lvl5pPr lvl="4" algn="ctr">
              <a:lnSpc>
                <a:spcPct val="90000"/>
              </a:lnSpc>
              <a:spcBef>
                <a:spcPts val="500"/>
              </a:spcBef>
              <a:spcAft>
                <a:spcPts val="0"/>
              </a:spcAft>
              <a:buClr>
                <a:srgbClr val="104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68"/>
          <p:cNvSpPr/>
          <p:nvPr/>
        </p:nvSpPr>
        <p:spPr>
          <a:xfrm>
            <a:off x="-2" y="6172089"/>
            <a:ext cx="12192001" cy="685912"/>
          </a:xfrm>
          <a:prstGeom prst="rect">
            <a:avLst/>
          </a:prstGeom>
          <a:solidFill>
            <a:srgbClr val="0075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22" name="Google Shape;22;p68"/>
          <p:cNvPicPr preferRelativeResize="0"/>
          <p:nvPr/>
        </p:nvPicPr>
        <p:blipFill rotWithShape="1">
          <a:blip r:embed="rId2" cstate="email">
            <a:alphaModFix/>
            <a:extLst>
              <a:ext uri="{28A0092B-C50C-407E-A947-70E740481C1C}">
                <a14:useLocalDpi xmlns:a14="http://schemas.microsoft.com/office/drawing/2010/main"/>
              </a:ext>
            </a:extLst>
          </a:blip>
          <a:srcRect r="-1"/>
          <a:stretch/>
        </p:blipFill>
        <p:spPr>
          <a:xfrm>
            <a:off x="6512849" y="-13316"/>
            <a:ext cx="5691021" cy="6185402"/>
          </a:xfrm>
          <a:prstGeom prst="rect">
            <a:avLst/>
          </a:prstGeom>
          <a:noFill/>
          <a:ln>
            <a:noFill/>
          </a:ln>
        </p:spPr>
      </p:pic>
      <p:pic>
        <p:nvPicPr>
          <p:cNvPr id="23" name="Google Shape;23;p68" descr="CAASPP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6456" y="276859"/>
            <a:ext cx="1371600" cy="675933"/>
          </a:xfrm>
          <a:prstGeom prst="rect">
            <a:avLst/>
          </a:prstGeom>
          <a:noFill/>
          <a:ln>
            <a:noFill/>
          </a:ln>
        </p:spPr>
      </p:pic>
      <p:pic>
        <p:nvPicPr>
          <p:cNvPr id="24" name="Google Shape;24;p68" descr="ELPAC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4597" y="306341"/>
            <a:ext cx="1614802" cy="587459"/>
          </a:xfrm>
          <a:prstGeom prst="rect">
            <a:avLst/>
          </a:prstGeom>
          <a:noFill/>
          <a:ln>
            <a:noFill/>
          </a:ln>
        </p:spPr>
      </p:pic>
      <p:sp>
        <p:nvSpPr>
          <p:cNvPr id="25" name="Google Shape;25;p68"/>
          <p:cNvSpPr txBox="1">
            <a:spLocks noGrp="1"/>
          </p:cNvSpPr>
          <p:nvPr>
            <p:ph type="body" idx="2"/>
          </p:nvPr>
        </p:nvSpPr>
        <p:spPr>
          <a:xfrm>
            <a:off x="263525" y="6346532"/>
            <a:ext cx="6146800" cy="4333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64">
          <p15:clr>
            <a:srgbClr val="FBAE40"/>
          </p15:clr>
        </p15:guide>
        <p15:guide id="2" pos="45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ix Content">
  <p:cSld name="Six Content">
    <p:bg>
      <p:bgPr>
        <a:solidFill>
          <a:schemeClr val="lt1"/>
        </a:solidFill>
        <a:effectLst/>
      </p:bgPr>
    </p:bg>
    <p:spTree>
      <p:nvGrpSpPr>
        <p:cNvPr id="1" name="Shape 26"/>
        <p:cNvGrpSpPr/>
        <p:nvPr/>
      </p:nvGrpSpPr>
      <p:grpSpPr>
        <a:xfrm>
          <a:off x="0" y="0"/>
          <a:ext cx="0" cy="0"/>
          <a:chOff x="0" y="0"/>
          <a:chExt cx="0" cy="0"/>
        </a:xfrm>
      </p:grpSpPr>
      <p:sp>
        <p:nvSpPr>
          <p:cNvPr id="27" name="Google Shape;27;p69"/>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9"/>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9"/>
          <p:cNvSpPr txBox="1">
            <a:spLocks noGrp="1"/>
          </p:cNvSpPr>
          <p:nvPr>
            <p:ph type="body" idx="2"/>
          </p:nvPr>
        </p:nvSpPr>
        <p:spPr>
          <a:xfrm>
            <a:off x="6305474" y="1887538"/>
            <a:ext cx="2738165"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9"/>
          <p:cNvSpPr txBox="1">
            <a:spLocks noGrp="1"/>
          </p:cNvSpPr>
          <p:nvPr>
            <p:ph type="body" idx="3"/>
          </p:nvPr>
        </p:nvSpPr>
        <p:spPr>
          <a:xfrm>
            <a:off x="9411629" y="1887538"/>
            <a:ext cx="2313338"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9"/>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9"/>
          <p:cNvSpPr txBox="1">
            <a:spLocks noGrp="1"/>
          </p:cNvSpPr>
          <p:nvPr>
            <p:ph type="body" idx="5"/>
          </p:nvPr>
        </p:nvSpPr>
        <p:spPr>
          <a:xfrm>
            <a:off x="6305475" y="4088626"/>
            <a:ext cx="2738165"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9"/>
          <p:cNvSpPr txBox="1">
            <a:spLocks noGrp="1"/>
          </p:cNvSpPr>
          <p:nvPr>
            <p:ph type="body" idx="6"/>
          </p:nvPr>
        </p:nvSpPr>
        <p:spPr>
          <a:xfrm>
            <a:off x="9411630" y="40886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1"/>
        </a:solidFill>
        <a:effectLst/>
      </p:bgPr>
    </p:bg>
    <p:spTree>
      <p:nvGrpSpPr>
        <p:cNvPr id="1" name="Shape 34"/>
        <p:cNvGrpSpPr/>
        <p:nvPr/>
      </p:nvGrpSpPr>
      <p:grpSpPr>
        <a:xfrm>
          <a:off x="0" y="0"/>
          <a:ext cx="0" cy="0"/>
          <a:chOff x="0" y="0"/>
          <a:chExt cx="0" cy="0"/>
        </a:xfrm>
      </p:grpSpPr>
      <p:sp>
        <p:nvSpPr>
          <p:cNvPr id="35" name="Google Shape;35;p70"/>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89249" y="2588419"/>
            <a:ext cx="2743200" cy="2743200"/>
          </a:xfrm>
          <a:prstGeom prst="rect">
            <a:avLst/>
          </a:prstGeom>
          <a:noFill/>
          <a:ln>
            <a:noFill/>
          </a:ln>
        </p:spPr>
      </p:pic>
      <p:sp>
        <p:nvSpPr>
          <p:cNvPr id="37" name="Google Shape;37;p70"/>
          <p:cNvSpPr txBox="1">
            <a:spLocks noGrp="1"/>
          </p:cNvSpPr>
          <p:nvPr>
            <p:ph type="body" idx="1"/>
          </p:nvPr>
        </p:nvSpPr>
        <p:spPr>
          <a:xfrm>
            <a:off x="6614472" y="1873250"/>
            <a:ext cx="5110801" cy="41735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70"/>
          <p:cNvPicPr preferRelativeResize="0"/>
          <p:nvPr/>
        </p:nvPicPr>
        <p:blipFill rotWithShape="1">
          <a:blip r:embed="rId3">
            <a:alphaModFix/>
          </a:blip>
          <a:srcRect/>
          <a:stretch/>
        </p:blipFill>
        <p:spPr>
          <a:xfrm>
            <a:off x="0" y="0"/>
            <a:ext cx="2507226" cy="623856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39"/>
        <p:cNvGrpSpPr/>
        <p:nvPr/>
      </p:nvGrpSpPr>
      <p:grpSpPr>
        <a:xfrm>
          <a:off x="0" y="0"/>
          <a:ext cx="0" cy="0"/>
          <a:chOff x="0" y="0"/>
          <a:chExt cx="0" cy="0"/>
        </a:xfrm>
      </p:grpSpPr>
      <p:sp>
        <p:nvSpPr>
          <p:cNvPr id="40" name="Google Shape;40;p71"/>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1"/>
          <p:cNvSpPr txBox="1">
            <a:spLocks noGrp="1"/>
          </p:cNvSpPr>
          <p:nvPr>
            <p:ph type="body" idx="1"/>
          </p:nvPr>
        </p:nvSpPr>
        <p:spPr>
          <a:xfrm>
            <a:off x="6614472" y="1873250"/>
            <a:ext cx="5110801" cy="41735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71"/>
          <p:cNvPicPr preferRelativeResize="0"/>
          <p:nvPr/>
        </p:nvPicPr>
        <p:blipFill rotWithShape="1">
          <a:blip r:embed="rId2">
            <a:alphaModFix/>
          </a:blip>
          <a:srcRect/>
          <a:stretch/>
        </p:blipFill>
        <p:spPr>
          <a:xfrm>
            <a:off x="0" y="0"/>
            <a:ext cx="2507226" cy="6238568"/>
          </a:xfrm>
          <a:prstGeom prst="rect">
            <a:avLst/>
          </a:prstGeom>
          <a:noFill/>
          <a:ln>
            <a:noFill/>
          </a:ln>
        </p:spPr>
      </p:pic>
      <p:pic>
        <p:nvPicPr>
          <p:cNvPr id="43" name="Google Shape;43;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76779" y="2588419"/>
            <a:ext cx="2808070" cy="27432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Content">
  <p:cSld name="Four Content">
    <p:bg>
      <p:bgPr>
        <a:solidFill>
          <a:schemeClr val="lt1"/>
        </a:solidFill>
        <a:effectLst/>
      </p:bgPr>
    </p:bg>
    <p:spTree>
      <p:nvGrpSpPr>
        <p:cNvPr id="1" name="Shape 44"/>
        <p:cNvGrpSpPr/>
        <p:nvPr/>
      </p:nvGrpSpPr>
      <p:grpSpPr>
        <a:xfrm>
          <a:off x="0" y="0"/>
          <a:ext cx="0" cy="0"/>
          <a:chOff x="0" y="0"/>
          <a:chExt cx="0" cy="0"/>
        </a:xfrm>
      </p:grpSpPr>
      <p:sp>
        <p:nvSpPr>
          <p:cNvPr id="45" name="Google Shape;45;p72"/>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2"/>
          <p:cNvSpPr txBox="1">
            <a:spLocks noGrp="1"/>
          </p:cNvSpPr>
          <p:nvPr>
            <p:ph type="body" idx="1"/>
          </p:nvPr>
        </p:nvSpPr>
        <p:spPr>
          <a:xfrm>
            <a:off x="2861187"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2"/>
          <p:cNvSpPr txBox="1">
            <a:spLocks noGrp="1"/>
          </p:cNvSpPr>
          <p:nvPr>
            <p:ph type="body" idx="2"/>
          </p:nvPr>
        </p:nvSpPr>
        <p:spPr>
          <a:xfrm>
            <a:off x="7610166"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2"/>
          <p:cNvSpPr txBox="1">
            <a:spLocks noGrp="1"/>
          </p:cNvSpPr>
          <p:nvPr>
            <p:ph type="body" idx="3"/>
          </p:nvPr>
        </p:nvSpPr>
        <p:spPr>
          <a:xfrm>
            <a:off x="2861188" y="4088626"/>
            <a:ext cx="41148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2"/>
          <p:cNvSpPr txBox="1">
            <a:spLocks noGrp="1"/>
          </p:cNvSpPr>
          <p:nvPr>
            <p:ph type="body" idx="4"/>
          </p:nvPr>
        </p:nvSpPr>
        <p:spPr>
          <a:xfrm>
            <a:off x="7610167" y="4088626"/>
            <a:ext cx="41148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ntent">
  <p:cSld name="Four Content">
    <p:bg>
      <p:bgPr>
        <a:solidFill>
          <a:schemeClr val="lt1"/>
        </a:solidFill>
        <a:effectLst/>
      </p:bgPr>
    </p:bg>
    <p:spTree>
      <p:nvGrpSpPr>
        <p:cNvPr id="1" name="Shape 44"/>
        <p:cNvGrpSpPr/>
        <p:nvPr/>
      </p:nvGrpSpPr>
      <p:grpSpPr>
        <a:xfrm>
          <a:off x="0" y="0"/>
          <a:ext cx="0" cy="0"/>
          <a:chOff x="0" y="0"/>
          <a:chExt cx="0" cy="0"/>
        </a:xfrm>
      </p:grpSpPr>
      <p:sp>
        <p:nvSpPr>
          <p:cNvPr id="45" name="Google Shape;45;p72"/>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2"/>
          <p:cNvSpPr txBox="1">
            <a:spLocks noGrp="1"/>
          </p:cNvSpPr>
          <p:nvPr>
            <p:ph type="body" idx="1"/>
          </p:nvPr>
        </p:nvSpPr>
        <p:spPr>
          <a:xfrm>
            <a:off x="2861187"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2"/>
          <p:cNvSpPr txBox="1">
            <a:spLocks noGrp="1"/>
          </p:cNvSpPr>
          <p:nvPr>
            <p:ph type="body" idx="2"/>
          </p:nvPr>
        </p:nvSpPr>
        <p:spPr>
          <a:xfrm>
            <a:off x="7610166"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2"/>
          <p:cNvSpPr txBox="1">
            <a:spLocks noGrp="1"/>
          </p:cNvSpPr>
          <p:nvPr>
            <p:ph type="body" idx="3"/>
          </p:nvPr>
        </p:nvSpPr>
        <p:spPr>
          <a:xfrm>
            <a:off x="2861188" y="4088626"/>
            <a:ext cx="41148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2"/>
          <p:cNvSpPr txBox="1">
            <a:spLocks noGrp="1"/>
          </p:cNvSpPr>
          <p:nvPr>
            <p:ph type="body" idx="4"/>
          </p:nvPr>
        </p:nvSpPr>
        <p:spPr>
          <a:xfrm>
            <a:off x="7610167" y="4088626"/>
            <a:ext cx="41148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our Content" preserve="1" userDrawn="1">
  <p:cSld name="Four Content V2">
    <p:bg>
      <p:bgPr>
        <a:solidFill>
          <a:schemeClr val="lt1"/>
        </a:solidFill>
        <a:effectLst/>
      </p:bgPr>
    </p:bg>
    <p:spTree>
      <p:nvGrpSpPr>
        <p:cNvPr id="1" name="Shape 44"/>
        <p:cNvGrpSpPr/>
        <p:nvPr/>
      </p:nvGrpSpPr>
      <p:grpSpPr>
        <a:xfrm>
          <a:off x="0" y="0"/>
          <a:ext cx="0" cy="0"/>
          <a:chOff x="0" y="0"/>
          <a:chExt cx="0" cy="0"/>
        </a:xfrm>
      </p:grpSpPr>
      <p:sp>
        <p:nvSpPr>
          <p:cNvPr id="45" name="Google Shape;45;p72"/>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3274E51A-7F58-407A-AAAC-693854646564}"/>
              </a:ext>
            </a:extLst>
          </p:cNvPr>
          <p:cNvSpPr>
            <a:spLocks noGrp="1"/>
          </p:cNvSpPr>
          <p:nvPr>
            <p:ph sz="quarter" idx="10"/>
          </p:nvPr>
        </p:nvSpPr>
        <p:spPr>
          <a:xfrm>
            <a:off x="2243138" y="2184400"/>
            <a:ext cx="4263540" cy="178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293318-B9D5-4D70-A2E6-D9FE9130DEAA}"/>
              </a:ext>
            </a:extLst>
          </p:cNvPr>
          <p:cNvSpPr>
            <a:spLocks noGrp="1"/>
          </p:cNvSpPr>
          <p:nvPr>
            <p:ph sz="quarter" idx="11"/>
          </p:nvPr>
        </p:nvSpPr>
        <p:spPr>
          <a:xfrm>
            <a:off x="7293077" y="2001837"/>
            <a:ext cx="4263540" cy="178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6CECB3FA-30C1-40FD-93C5-76B2B71D4DFB}"/>
              </a:ext>
            </a:extLst>
          </p:cNvPr>
          <p:cNvSpPr>
            <a:spLocks noGrp="1"/>
          </p:cNvSpPr>
          <p:nvPr>
            <p:ph sz="quarter" idx="12"/>
          </p:nvPr>
        </p:nvSpPr>
        <p:spPr>
          <a:xfrm>
            <a:off x="2243138" y="4104607"/>
            <a:ext cx="4263540" cy="178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944DB27-72C7-47F7-AED3-2815049130D3}"/>
              </a:ext>
            </a:extLst>
          </p:cNvPr>
          <p:cNvSpPr>
            <a:spLocks noGrp="1"/>
          </p:cNvSpPr>
          <p:nvPr>
            <p:ph sz="quarter" idx="13"/>
          </p:nvPr>
        </p:nvSpPr>
        <p:spPr>
          <a:xfrm>
            <a:off x="7293077" y="3965575"/>
            <a:ext cx="4263540" cy="178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801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0"/>
        <p:cNvGrpSpPr/>
        <p:nvPr/>
      </p:nvGrpSpPr>
      <p:grpSpPr>
        <a:xfrm>
          <a:off x="0" y="0"/>
          <a:ext cx="0" cy="0"/>
          <a:chOff x="0" y="0"/>
          <a:chExt cx="0" cy="0"/>
        </a:xfrm>
      </p:grpSpPr>
      <p:pic>
        <p:nvPicPr>
          <p:cNvPr id="51" name="Google Shape;51;p73"/>
          <p:cNvPicPr preferRelativeResize="0"/>
          <p:nvPr/>
        </p:nvPicPr>
        <p:blipFill rotWithShape="1">
          <a:blip r:embed="rId2">
            <a:alphaModFix/>
          </a:blip>
          <a:srcRect/>
          <a:stretch/>
        </p:blipFill>
        <p:spPr>
          <a:xfrm>
            <a:off x="0" y="0"/>
            <a:ext cx="12192000" cy="5260769"/>
          </a:xfrm>
          <a:prstGeom prst="rect">
            <a:avLst/>
          </a:prstGeom>
          <a:noFill/>
          <a:ln>
            <a:noFill/>
          </a:ln>
        </p:spPr>
      </p:pic>
      <p:sp>
        <p:nvSpPr>
          <p:cNvPr id="52" name="Google Shape;52;p73"/>
          <p:cNvSpPr/>
          <p:nvPr/>
        </p:nvSpPr>
        <p:spPr>
          <a:xfrm>
            <a:off x="1" y="5260769"/>
            <a:ext cx="12191999" cy="1616829"/>
          </a:xfrm>
          <a:prstGeom prst="rect">
            <a:avLst/>
          </a:prstGeom>
          <a:solidFill>
            <a:srgbClr val="0042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53" name="Google Shape;53;p73"/>
          <p:cNvSpPr txBox="1">
            <a:spLocks noGrp="1"/>
          </p:cNvSpPr>
          <p:nvPr>
            <p:ph type="title"/>
          </p:nvPr>
        </p:nvSpPr>
        <p:spPr>
          <a:xfrm>
            <a:off x="690448" y="5613467"/>
            <a:ext cx="10515600" cy="9114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Arial Narrow"/>
              <a:buNone/>
              <a:defRPr sz="5400" b="1" i="0">
                <a:solidFill>
                  <a:schemeClr val="lt1"/>
                </a:solidFill>
                <a:latin typeface="Arial Narrow" panose="020B0606020202030204" pitchFamily="34" charset="0"/>
                <a:ea typeface="Arial Narrow" panose="020B0606020202030204" pitchFamily="34" charset="0"/>
                <a:cs typeface="Arial Narrow" panose="020B0606020202030204" pitchFamily="34" charset="0"/>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54"/>
        <p:cNvGrpSpPr/>
        <p:nvPr/>
      </p:nvGrpSpPr>
      <p:grpSpPr>
        <a:xfrm>
          <a:off x="0" y="0"/>
          <a:ext cx="0" cy="0"/>
          <a:chOff x="0" y="0"/>
          <a:chExt cx="0" cy="0"/>
        </a:xfrm>
      </p:grpSpPr>
      <p:sp>
        <p:nvSpPr>
          <p:cNvPr id="55" name="Google Shape;55;p74"/>
          <p:cNvSpPr txBox="1">
            <a:spLocks noGrp="1"/>
          </p:cNvSpPr>
          <p:nvPr>
            <p:ph type="title"/>
          </p:nvPr>
        </p:nvSpPr>
        <p:spPr>
          <a:xfrm>
            <a:off x="2052861" y="365125"/>
            <a:ext cx="967210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4"/>
          <p:cNvSpPr txBox="1">
            <a:spLocks noGrp="1"/>
          </p:cNvSpPr>
          <p:nvPr>
            <p:ph type="body" idx="1"/>
          </p:nvPr>
        </p:nvSpPr>
        <p:spPr>
          <a:xfrm>
            <a:off x="2052861" y="1887538"/>
            <a:ext cx="4616831" cy="418941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4"/>
          <p:cNvSpPr txBox="1">
            <a:spLocks noGrp="1"/>
          </p:cNvSpPr>
          <p:nvPr>
            <p:ph type="body" idx="2"/>
          </p:nvPr>
        </p:nvSpPr>
        <p:spPr>
          <a:xfrm>
            <a:off x="7493978" y="1887538"/>
            <a:ext cx="4230989" cy="418941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for image">
    <p:bg>
      <p:bgPr>
        <a:solidFill>
          <a:schemeClr val="lt1"/>
        </a:solidFill>
        <a:effectLst/>
      </p:bgPr>
    </p:bg>
    <p:spTree>
      <p:nvGrpSpPr>
        <p:cNvPr id="1" name="Shape 54"/>
        <p:cNvGrpSpPr/>
        <p:nvPr/>
      </p:nvGrpSpPr>
      <p:grpSpPr>
        <a:xfrm>
          <a:off x="0" y="0"/>
          <a:ext cx="0" cy="0"/>
          <a:chOff x="0" y="0"/>
          <a:chExt cx="0" cy="0"/>
        </a:xfrm>
      </p:grpSpPr>
      <p:sp>
        <p:nvSpPr>
          <p:cNvPr id="55" name="Google Shape;55;p74"/>
          <p:cNvSpPr txBox="1">
            <a:spLocks noGrp="1"/>
          </p:cNvSpPr>
          <p:nvPr>
            <p:ph type="title"/>
          </p:nvPr>
        </p:nvSpPr>
        <p:spPr>
          <a:xfrm>
            <a:off x="2052861" y="365125"/>
            <a:ext cx="967210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2179E91C-C855-40C5-B234-A86C3995F29A}"/>
              </a:ext>
            </a:extLst>
          </p:cNvPr>
          <p:cNvSpPr>
            <a:spLocks noGrp="1"/>
          </p:cNvSpPr>
          <p:nvPr>
            <p:ph sz="quarter" idx="10"/>
          </p:nvPr>
        </p:nvSpPr>
        <p:spPr>
          <a:xfrm>
            <a:off x="2554288" y="2166938"/>
            <a:ext cx="3935412"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BEF7C96-039F-4A3E-A8BC-61B2391228CB}"/>
              </a:ext>
            </a:extLst>
          </p:cNvPr>
          <p:cNvSpPr>
            <a:spLocks noGrp="1"/>
          </p:cNvSpPr>
          <p:nvPr>
            <p:ph sz="quarter" idx="11"/>
          </p:nvPr>
        </p:nvSpPr>
        <p:spPr>
          <a:xfrm>
            <a:off x="6691243" y="2190337"/>
            <a:ext cx="3935412"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507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58"/>
        <p:cNvGrpSpPr/>
        <p:nvPr/>
      </p:nvGrpSpPr>
      <p:grpSpPr>
        <a:xfrm>
          <a:off x="0" y="0"/>
          <a:ext cx="0" cy="0"/>
          <a:chOff x="0" y="0"/>
          <a:chExt cx="0" cy="0"/>
        </a:xfrm>
      </p:grpSpPr>
      <p:sp>
        <p:nvSpPr>
          <p:cNvPr id="59" name="Google Shape;59;p75"/>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4400"/>
              <a:buFont typeface="Arial Narrow"/>
              <a:buNone/>
              <a:defRPr sz="44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5"/>
          <p:cNvSpPr txBox="1">
            <a:spLocks noGrp="1"/>
          </p:cNvSpPr>
          <p:nvPr>
            <p:ph type="body" idx="1"/>
          </p:nvPr>
        </p:nvSpPr>
        <p:spPr>
          <a:xfrm>
            <a:off x="2861187" y="1907714"/>
            <a:ext cx="5646709"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75"/>
          <p:cNvPicPr preferRelativeResize="0"/>
          <p:nvPr/>
        </p:nvPicPr>
        <p:blipFill rotWithShape="1">
          <a:blip r:embed="rId2">
            <a:alphaModFix/>
          </a:blip>
          <a:srcRect/>
          <a:stretch/>
        </p:blipFill>
        <p:spPr>
          <a:xfrm>
            <a:off x="1" y="-26376"/>
            <a:ext cx="2505808" cy="6277708"/>
          </a:xfrm>
          <a:prstGeom prst="rect">
            <a:avLst/>
          </a:prstGeom>
          <a:noFill/>
          <a:ln>
            <a:noFill/>
          </a:ln>
        </p:spPr>
      </p:pic>
      <p:sp>
        <p:nvSpPr>
          <p:cNvPr id="62" name="Google Shape;62;p75"/>
          <p:cNvSpPr txBox="1">
            <a:spLocks noGrp="1"/>
          </p:cNvSpPr>
          <p:nvPr>
            <p:ph type="body" idx="2"/>
          </p:nvPr>
        </p:nvSpPr>
        <p:spPr>
          <a:xfrm>
            <a:off x="8973857" y="1907714"/>
            <a:ext cx="2751110"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58"/>
        <p:cNvGrpSpPr/>
        <p:nvPr/>
      </p:nvGrpSpPr>
      <p:grpSpPr>
        <a:xfrm>
          <a:off x="0" y="0"/>
          <a:ext cx="0" cy="0"/>
          <a:chOff x="0" y="0"/>
          <a:chExt cx="0" cy="0"/>
        </a:xfrm>
      </p:grpSpPr>
      <p:sp>
        <p:nvSpPr>
          <p:cNvPr id="59" name="Google Shape;59;p75"/>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4400"/>
              <a:buFont typeface="Arial Narrow"/>
              <a:buNone/>
              <a:defRPr sz="44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5"/>
          <p:cNvSpPr txBox="1">
            <a:spLocks noGrp="1"/>
          </p:cNvSpPr>
          <p:nvPr>
            <p:ph type="body" idx="1"/>
          </p:nvPr>
        </p:nvSpPr>
        <p:spPr>
          <a:xfrm>
            <a:off x="2861187" y="1907714"/>
            <a:ext cx="5646709"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75"/>
          <p:cNvPicPr preferRelativeResize="0"/>
          <p:nvPr/>
        </p:nvPicPr>
        <p:blipFill rotWithShape="1">
          <a:blip r:embed="rId2">
            <a:alphaModFix/>
          </a:blip>
          <a:srcRect/>
          <a:stretch/>
        </p:blipFill>
        <p:spPr>
          <a:xfrm>
            <a:off x="0" y="0"/>
            <a:ext cx="2507227" cy="6238568"/>
          </a:xfrm>
          <a:prstGeom prst="rect">
            <a:avLst/>
          </a:prstGeom>
          <a:noFill/>
          <a:ln>
            <a:noFill/>
          </a:ln>
        </p:spPr>
      </p:pic>
      <p:sp>
        <p:nvSpPr>
          <p:cNvPr id="62" name="Google Shape;62;p75"/>
          <p:cNvSpPr txBox="1">
            <a:spLocks noGrp="1"/>
          </p:cNvSpPr>
          <p:nvPr>
            <p:ph type="body" idx="2"/>
          </p:nvPr>
        </p:nvSpPr>
        <p:spPr>
          <a:xfrm>
            <a:off x="8973857" y="1907714"/>
            <a:ext cx="2751110"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ven Content">
  <p:cSld name="Seven Content">
    <p:bg>
      <p:bgPr>
        <a:solidFill>
          <a:schemeClr val="lt1"/>
        </a:solidFill>
        <a:effectLst/>
      </p:bgPr>
    </p:bg>
    <p:spTree>
      <p:nvGrpSpPr>
        <p:cNvPr id="1" name="Shape 63"/>
        <p:cNvGrpSpPr/>
        <p:nvPr/>
      </p:nvGrpSpPr>
      <p:grpSpPr>
        <a:xfrm>
          <a:off x="0" y="0"/>
          <a:ext cx="0" cy="0"/>
          <a:chOff x="0" y="0"/>
          <a:chExt cx="0" cy="0"/>
        </a:xfrm>
      </p:grpSpPr>
      <p:sp>
        <p:nvSpPr>
          <p:cNvPr id="64" name="Google Shape;64;p76"/>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6"/>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6"/>
          <p:cNvSpPr txBox="1">
            <a:spLocks noGrp="1"/>
          </p:cNvSpPr>
          <p:nvPr>
            <p:ph type="body" idx="2"/>
          </p:nvPr>
        </p:nvSpPr>
        <p:spPr>
          <a:xfrm>
            <a:off x="6305474" y="1887538"/>
            <a:ext cx="2738165"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76"/>
          <p:cNvSpPr txBox="1">
            <a:spLocks noGrp="1"/>
          </p:cNvSpPr>
          <p:nvPr>
            <p:ph type="body" idx="3"/>
          </p:nvPr>
        </p:nvSpPr>
        <p:spPr>
          <a:xfrm>
            <a:off x="9411629" y="1887538"/>
            <a:ext cx="2313338"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76"/>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6"/>
          <p:cNvSpPr txBox="1">
            <a:spLocks noGrp="1"/>
          </p:cNvSpPr>
          <p:nvPr>
            <p:ph type="body" idx="5"/>
          </p:nvPr>
        </p:nvSpPr>
        <p:spPr>
          <a:xfrm>
            <a:off x="6305475" y="4088626"/>
            <a:ext cx="2738165"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76"/>
          <p:cNvSpPr txBox="1">
            <a:spLocks noGrp="1"/>
          </p:cNvSpPr>
          <p:nvPr>
            <p:ph type="body" idx="6"/>
          </p:nvPr>
        </p:nvSpPr>
        <p:spPr>
          <a:xfrm>
            <a:off x="9411630" y="40886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6"/>
          <p:cNvSpPr txBox="1">
            <a:spLocks noGrp="1"/>
          </p:cNvSpPr>
          <p:nvPr>
            <p:ph type="body" idx="7"/>
          </p:nvPr>
        </p:nvSpPr>
        <p:spPr>
          <a:xfrm>
            <a:off x="9564030" y="42410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ven Content" preserve="1" userDrawn="1">
  <p:cSld name="Six Content with footer">
    <p:bg>
      <p:bgPr>
        <a:solidFill>
          <a:schemeClr val="lt1"/>
        </a:solidFill>
        <a:effectLst/>
      </p:bgPr>
    </p:bg>
    <p:spTree>
      <p:nvGrpSpPr>
        <p:cNvPr id="1" name="Shape 63"/>
        <p:cNvGrpSpPr/>
        <p:nvPr/>
      </p:nvGrpSpPr>
      <p:grpSpPr>
        <a:xfrm>
          <a:off x="0" y="0"/>
          <a:ext cx="0" cy="0"/>
          <a:chOff x="0" y="0"/>
          <a:chExt cx="0" cy="0"/>
        </a:xfrm>
      </p:grpSpPr>
      <p:sp>
        <p:nvSpPr>
          <p:cNvPr id="64" name="Google Shape;64;p76"/>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6"/>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76"/>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Content Placeholder 2">
            <a:extLst>
              <a:ext uri="{FF2B5EF4-FFF2-40B4-BE49-F238E27FC236}">
                <a16:creationId xmlns:a16="http://schemas.microsoft.com/office/drawing/2014/main" id="{B8966482-8319-4911-B1DE-392FDBB05744}"/>
              </a:ext>
            </a:extLst>
          </p:cNvPr>
          <p:cNvSpPr>
            <a:spLocks noGrp="1"/>
          </p:cNvSpPr>
          <p:nvPr>
            <p:ph sz="quarter" idx="10"/>
          </p:nvPr>
        </p:nvSpPr>
        <p:spPr>
          <a:xfrm>
            <a:off x="6453188" y="1978025"/>
            <a:ext cx="2605087" cy="191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EC4C5830-B194-49B6-9E03-CBBF4D11BAB6}"/>
              </a:ext>
            </a:extLst>
          </p:cNvPr>
          <p:cNvSpPr>
            <a:spLocks noGrp="1"/>
          </p:cNvSpPr>
          <p:nvPr>
            <p:ph sz="quarter" idx="11"/>
          </p:nvPr>
        </p:nvSpPr>
        <p:spPr>
          <a:xfrm>
            <a:off x="9119880" y="1898706"/>
            <a:ext cx="2605087" cy="191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4A12A442-1DA1-4CC1-BBAF-35C24E5689F0}"/>
              </a:ext>
            </a:extLst>
          </p:cNvPr>
          <p:cNvSpPr>
            <a:spLocks noGrp="1"/>
          </p:cNvSpPr>
          <p:nvPr>
            <p:ph sz="quarter" idx="12"/>
          </p:nvPr>
        </p:nvSpPr>
        <p:spPr>
          <a:xfrm>
            <a:off x="9027319" y="3891776"/>
            <a:ext cx="2605087" cy="191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501712DB-E11D-4675-8BB9-B3F501225A11}"/>
              </a:ext>
            </a:extLst>
          </p:cNvPr>
          <p:cNvSpPr>
            <a:spLocks noGrp="1"/>
          </p:cNvSpPr>
          <p:nvPr>
            <p:ph sz="quarter" idx="13"/>
          </p:nvPr>
        </p:nvSpPr>
        <p:spPr>
          <a:xfrm>
            <a:off x="6346032" y="4034687"/>
            <a:ext cx="2605087" cy="191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435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preserve="1" userDrawn="1">
  <p:cSld name="3_Title and Contentv2">
    <p:bg>
      <p:bgPr>
        <a:solidFill>
          <a:schemeClr val="lt1"/>
        </a:solidFill>
        <a:effectLst/>
      </p:bgPr>
    </p:bg>
    <p:spTree>
      <p:nvGrpSpPr>
        <p:cNvPr id="1" name="Shape 72"/>
        <p:cNvGrpSpPr/>
        <p:nvPr/>
      </p:nvGrpSpPr>
      <p:grpSpPr>
        <a:xfrm>
          <a:off x="0" y="0"/>
          <a:ext cx="0" cy="0"/>
          <a:chOff x="0" y="0"/>
          <a:chExt cx="0" cy="0"/>
        </a:xfrm>
      </p:grpSpPr>
      <p:sp>
        <p:nvSpPr>
          <p:cNvPr id="73" name="Google Shape;73;p77"/>
          <p:cNvSpPr txBox="1">
            <a:spLocks noGrp="1"/>
          </p:cNvSpPr>
          <p:nvPr>
            <p:ph type="title"/>
          </p:nvPr>
        </p:nvSpPr>
        <p:spPr>
          <a:xfrm>
            <a:off x="1985818" y="365125"/>
            <a:ext cx="9739149"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2F741F35-50A8-4DCC-8C16-47476E64E625}"/>
              </a:ext>
            </a:extLst>
          </p:cNvPr>
          <p:cNvSpPr>
            <a:spLocks noGrp="1"/>
          </p:cNvSpPr>
          <p:nvPr>
            <p:ph sz="quarter" idx="10"/>
          </p:nvPr>
        </p:nvSpPr>
        <p:spPr>
          <a:xfrm>
            <a:off x="1985963" y="2009775"/>
            <a:ext cx="9890125"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898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and Content" preserve="1" userDrawn="1">
  <p:cSld name="3_Title and Content 2">
    <p:bg>
      <p:bgPr>
        <a:solidFill>
          <a:schemeClr val="lt1"/>
        </a:solidFill>
        <a:effectLst/>
      </p:bgPr>
    </p:bg>
    <p:spTree>
      <p:nvGrpSpPr>
        <p:cNvPr id="1" name="Shape 72"/>
        <p:cNvGrpSpPr/>
        <p:nvPr/>
      </p:nvGrpSpPr>
      <p:grpSpPr>
        <a:xfrm>
          <a:off x="0" y="0"/>
          <a:ext cx="0" cy="0"/>
          <a:chOff x="0" y="0"/>
          <a:chExt cx="0" cy="0"/>
        </a:xfrm>
      </p:grpSpPr>
      <p:sp>
        <p:nvSpPr>
          <p:cNvPr id="73" name="Google Shape;73;p77"/>
          <p:cNvSpPr txBox="1">
            <a:spLocks noGrp="1"/>
          </p:cNvSpPr>
          <p:nvPr>
            <p:ph type="title"/>
          </p:nvPr>
        </p:nvSpPr>
        <p:spPr>
          <a:xfrm>
            <a:off x="1985818" y="365125"/>
            <a:ext cx="9739149"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B6FEEC72-4953-47D2-BBEF-26F222B0204B}"/>
              </a:ext>
            </a:extLst>
          </p:cNvPr>
          <p:cNvSpPr>
            <a:spLocks noGrp="1"/>
          </p:cNvSpPr>
          <p:nvPr>
            <p:ph sz="quarter" idx="10"/>
          </p:nvPr>
        </p:nvSpPr>
        <p:spPr>
          <a:xfrm>
            <a:off x="1985963" y="1883664"/>
            <a:ext cx="9739312"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14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ntent" preserve="1" userDrawn="1">
  <p:cSld name="1_Four Content">
    <p:bg>
      <p:bgPr>
        <a:solidFill>
          <a:schemeClr val="lt1"/>
        </a:solidFill>
        <a:effectLst/>
      </p:bgPr>
    </p:bg>
    <p:spTree>
      <p:nvGrpSpPr>
        <p:cNvPr id="1" name="Shape 44"/>
        <p:cNvGrpSpPr/>
        <p:nvPr/>
      </p:nvGrpSpPr>
      <p:grpSpPr>
        <a:xfrm>
          <a:off x="0" y="0"/>
          <a:ext cx="0" cy="0"/>
          <a:chOff x="0" y="0"/>
          <a:chExt cx="0" cy="0"/>
        </a:xfrm>
      </p:grpSpPr>
      <p:sp>
        <p:nvSpPr>
          <p:cNvPr id="45" name="Google Shape;45;p72"/>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0C24550B-4FAE-46D6-AC39-19C013BEB1A6}"/>
              </a:ext>
            </a:extLst>
          </p:cNvPr>
          <p:cNvSpPr>
            <a:spLocks noGrp="1"/>
          </p:cNvSpPr>
          <p:nvPr>
            <p:ph sz="quarter" idx="10"/>
          </p:nvPr>
        </p:nvSpPr>
        <p:spPr>
          <a:xfrm>
            <a:off x="3013075" y="1822575"/>
            <a:ext cx="3671888" cy="174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E96C198-F969-464B-A9DD-53941F4E70BF}"/>
              </a:ext>
            </a:extLst>
          </p:cNvPr>
          <p:cNvSpPr>
            <a:spLocks noGrp="1"/>
          </p:cNvSpPr>
          <p:nvPr>
            <p:ph sz="quarter" idx="11"/>
          </p:nvPr>
        </p:nvSpPr>
        <p:spPr>
          <a:xfrm>
            <a:off x="7142163" y="1822575"/>
            <a:ext cx="3671888" cy="174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3EDCD709-CD75-4486-89BE-AAEAA0DDB6D5}"/>
              </a:ext>
            </a:extLst>
          </p:cNvPr>
          <p:cNvSpPr>
            <a:spLocks noGrp="1"/>
          </p:cNvSpPr>
          <p:nvPr>
            <p:ph sz="quarter" idx="12"/>
          </p:nvPr>
        </p:nvSpPr>
        <p:spPr>
          <a:xfrm>
            <a:off x="3013075" y="3695949"/>
            <a:ext cx="3671888" cy="174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631C163-05E7-4E4B-A206-626BD6475985}"/>
              </a:ext>
            </a:extLst>
          </p:cNvPr>
          <p:cNvSpPr>
            <a:spLocks noGrp="1"/>
          </p:cNvSpPr>
          <p:nvPr>
            <p:ph sz="quarter" idx="13"/>
          </p:nvPr>
        </p:nvSpPr>
        <p:spPr>
          <a:xfrm>
            <a:off x="7142163" y="3695949"/>
            <a:ext cx="3671888" cy="174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186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Content">
  <p:cSld name="Three Content">
    <p:bg>
      <p:bgPr>
        <a:solidFill>
          <a:schemeClr val="lt1"/>
        </a:solidFill>
        <a:effectLst/>
      </p:bgPr>
    </p:bg>
    <p:spTree>
      <p:nvGrpSpPr>
        <p:cNvPr id="1" name="Shape 75"/>
        <p:cNvGrpSpPr/>
        <p:nvPr/>
      </p:nvGrpSpPr>
      <p:grpSpPr>
        <a:xfrm>
          <a:off x="0" y="0"/>
          <a:ext cx="0" cy="0"/>
          <a:chOff x="0" y="0"/>
          <a:chExt cx="0" cy="0"/>
        </a:xfrm>
      </p:grpSpPr>
      <p:sp>
        <p:nvSpPr>
          <p:cNvPr id="76" name="Google Shape;76;p80"/>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80"/>
          <p:cNvSpPr txBox="1">
            <a:spLocks noGrp="1"/>
          </p:cNvSpPr>
          <p:nvPr>
            <p:ph type="body" idx="1"/>
          </p:nvPr>
        </p:nvSpPr>
        <p:spPr>
          <a:xfrm>
            <a:off x="2861187" y="1887538"/>
            <a:ext cx="2743200" cy="428466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80"/>
          <p:cNvSpPr txBox="1">
            <a:spLocks noGrp="1"/>
          </p:cNvSpPr>
          <p:nvPr>
            <p:ph type="body" idx="2"/>
          </p:nvPr>
        </p:nvSpPr>
        <p:spPr>
          <a:xfrm>
            <a:off x="5921477" y="1887538"/>
            <a:ext cx="2743200" cy="428466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80"/>
          <p:cNvSpPr txBox="1">
            <a:spLocks noGrp="1"/>
          </p:cNvSpPr>
          <p:nvPr>
            <p:ph type="body" idx="3"/>
          </p:nvPr>
        </p:nvSpPr>
        <p:spPr>
          <a:xfrm>
            <a:off x="8981767" y="1887538"/>
            <a:ext cx="2743200" cy="428466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ntent" preserve="1" userDrawn="1">
  <p:cSld name="1_Three Content">
    <p:bg>
      <p:bgPr>
        <a:solidFill>
          <a:schemeClr val="lt1"/>
        </a:solidFill>
        <a:effectLst/>
      </p:bgPr>
    </p:bg>
    <p:spTree>
      <p:nvGrpSpPr>
        <p:cNvPr id="1" name="Shape 75"/>
        <p:cNvGrpSpPr/>
        <p:nvPr/>
      </p:nvGrpSpPr>
      <p:grpSpPr>
        <a:xfrm>
          <a:off x="0" y="0"/>
          <a:ext cx="0" cy="0"/>
          <a:chOff x="0" y="0"/>
          <a:chExt cx="0" cy="0"/>
        </a:xfrm>
      </p:grpSpPr>
      <p:sp>
        <p:nvSpPr>
          <p:cNvPr id="76" name="Google Shape;76;p80"/>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44062821-6ED2-40D6-971C-695D9C9A2C68}"/>
              </a:ext>
            </a:extLst>
          </p:cNvPr>
          <p:cNvSpPr>
            <a:spLocks noGrp="1"/>
          </p:cNvSpPr>
          <p:nvPr>
            <p:ph sz="quarter" idx="10"/>
          </p:nvPr>
        </p:nvSpPr>
        <p:spPr>
          <a:xfrm>
            <a:off x="2703513" y="1947863"/>
            <a:ext cx="2493962" cy="410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8F433BC-1E9D-46FC-AA01-EB70526408E7}"/>
              </a:ext>
            </a:extLst>
          </p:cNvPr>
          <p:cNvSpPr>
            <a:spLocks noGrp="1"/>
          </p:cNvSpPr>
          <p:nvPr>
            <p:ph sz="quarter" idx="11"/>
          </p:nvPr>
        </p:nvSpPr>
        <p:spPr>
          <a:xfrm>
            <a:off x="5502275" y="1980787"/>
            <a:ext cx="2493962" cy="410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3FF7781A-C668-4122-9488-A52299F358F0}"/>
              </a:ext>
            </a:extLst>
          </p:cNvPr>
          <p:cNvSpPr>
            <a:spLocks noGrp="1"/>
          </p:cNvSpPr>
          <p:nvPr>
            <p:ph sz="quarter" idx="12"/>
          </p:nvPr>
        </p:nvSpPr>
        <p:spPr>
          <a:xfrm>
            <a:off x="8401948" y="1980787"/>
            <a:ext cx="2493962" cy="410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774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Content" preserve="1" userDrawn="1">
  <p:cSld name="1_Three Content">
    <p:bg>
      <p:bgPr>
        <a:solidFill>
          <a:schemeClr val="lt1"/>
        </a:solidFill>
        <a:effectLst/>
      </p:bgPr>
    </p:bg>
    <p:spTree>
      <p:nvGrpSpPr>
        <p:cNvPr id="1" name="Shape 75"/>
        <p:cNvGrpSpPr/>
        <p:nvPr/>
      </p:nvGrpSpPr>
      <p:grpSpPr>
        <a:xfrm>
          <a:off x="0" y="0"/>
          <a:ext cx="0" cy="0"/>
          <a:chOff x="0" y="0"/>
          <a:chExt cx="0" cy="0"/>
        </a:xfrm>
      </p:grpSpPr>
      <p:sp>
        <p:nvSpPr>
          <p:cNvPr id="76" name="Google Shape;76;p80"/>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EB30F516-D7C0-4D5D-ADCF-3092A188136C}"/>
              </a:ext>
            </a:extLst>
          </p:cNvPr>
          <p:cNvSpPr>
            <a:spLocks noGrp="1"/>
          </p:cNvSpPr>
          <p:nvPr>
            <p:ph sz="quarter" idx="10"/>
          </p:nvPr>
        </p:nvSpPr>
        <p:spPr>
          <a:xfrm>
            <a:off x="2732088" y="2181225"/>
            <a:ext cx="2192337"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04D45E1-2D20-4761-8196-8E6587E3492C}"/>
              </a:ext>
            </a:extLst>
          </p:cNvPr>
          <p:cNvSpPr>
            <a:spLocks noGrp="1"/>
          </p:cNvSpPr>
          <p:nvPr>
            <p:ph sz="quarter" idx="11"/>
          </p:nvPr>
        </p:nvSpPr>
        <p:spPr>
          <a:xfrm>
            <a:off x="5517520" y="2181225"/>
            <a:ext cx="2192337"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AA619866-EB4F-4300-B7A4-80B6A554A8E7}"/>
              </a:ext>
            </a:extLst>
          </p:cNvPr>
          <p:cNvSpPr>
            <a:spLocks noGrp="1"/>
          </p:cNvSpPr>
          <p:nvPr>
            <p:ph sz="quarter" idx="12"/>
          </p:nvPr>
        </p:nvSpPr>
        <p:spPr>
          <a:xfrm>
            <a:off x="8363743" y="2181225"/>
            <a:ext cx="2192337"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558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81"/>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81"/>
          <p:cNvSpPr txBox="1">
            <a:spLocks noGrp="1"/>
          </p:cNvSpPr>
          <p:nvPr>
            <p:ph type="body" idx="1"/>
          </p:nvPr>
        </p:nvSpPr>
        <p:spPr>
          <a:xfrm>
            <a:off x="2861187" y="1887538"/>
            <a:ext cx="886378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81"/>
          <p:cNvSpPr txBox="1">
            <a:spLocks noGrp="1"/>
          </p:cNvSpPr>
          <p:nvPr>
            <p:ph type="body" idx="2"/>
          </p:nvPr>
        </p:nvSpPr>
        <p:spPr>
          <a:xfrm>
            <a:off x="2861188" y="4088626"/>
            <a:ext cx="886378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81"/>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BCB8039F-BAED-4792-BBF0-DBAFED16148E}"/>
              </a:ext>
            </a:extLst>
          </p:cNvPr>
          <p:cNvSpPr>
            <a:spLocks noGrp="1"/>
          </p:cNvSpPr>
          <p:nvPr>
            <p:ph sz="quarter" idx="10"/>
          </p:nvPr>
        </p:nvSpPr>
        <p:spPr>
          <a:xfrm>
            <a:off x="1938338" y="2247900"/>
            <a:ext cx="3889375" cy="345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C7288D52-07D6-447B-9762-FED1D7535416}"/>
              </a:ext>
            </a:extLst>
          </p:cNvPr>
          <p:cNvSpPr>
            <a:spLocks noGrp="1"/>
          </p:cNvSpPr>
          <p:nvPr>
            <p:ph sz="quarter" idx="11"/>
          </p:nvPr>
        </p:nvSpPr>
        <p:spPr>
          <a:xfrm>
            <a:off x="6132513" y="2247900"/>
            <a:ext cx="3889375" cy="345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034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lt1"/>
        </a:solidFill>
        <a:effectLst/>
      </p:bgPr>
    </p:bg>
    <p:spTree>
      <p:nvGrpSpPr>
        <p:cNvPr id="1" name="Shape 84"/>
        <p:cNvGrpSpPr/>
        <p:nvPr/>
      </p:nvGrpSpPr>
      <p:grpSpPr>
        <a:xfrm>
          <a:off x="0" y="0"/>
          <a:ext cx="0" cy="0"/>
          <a:chOff x="0" y="0"/>
          <a:chExt cx="0" cy="0"/>
        </a:xfrm>
      </p:grpSpPr>
      <p:sp>
        <p:nvSpPr>
          <p:cNvPr id="85" name="Google Shape;85;p82"/>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4400"/>
              <a:buFont typeface="Arial Narrow"/>
              <a:buNone/>
              <a:defRPr sz="44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82"/>
          <p:cNvSpPr txBox="1">
            <a:spLocks noGrp="1"/>
          </p:cNvSpPr>
          <p:nvPr>
            <p:ph type="body" idx="1"/>
          </p:nvPr>
        </p:nvSpPr>
        <p:spPr>
          <a:xfrm>
            <a:off x="2861187" y="1907714"/>
            <a:ext cx="8863780"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82"/>
          <p:cNvPicPr preferRelativeResize="0"/>
          <p:nvPr/>
        </p:nvPicPr>
        <p:blipFill rotWithShape="1">
          <a:blip r:embed="rId2">
            <a:alphaModFix/>
          </a:blip>
          <a:srcRect/>
          <a:stretch/>
        </p:blipFill>
        <p:spPr>
          <a:xfrm>
            <a:off x="0" y="0"/>
            <a:ext cx="2507227" cy="623856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Eight Content Boxes">
  <p:cSld name="Eight Content Boxes">
    <p:bg>
      <p:bgPr>
        <a:solidFill>
          <a:schemeClr val="lt1"/>
        </a:solidFill>
        <a:effectLst/>
      </p:bgPr>
    </p:bg>
    <p:spTree>
      <p:nvGrpSpPr>
        <p:cNvPr id="1" name="Shape 88"/>
        <p:cNvGrpSpPr/>
        <p:nvPr/>
      </p:nvGrpSpPr>
      <p:grpSpPr>
        <a:xfrm>
          <a:off x="0" y="0"/>
          <a:ext cx="0" cy="0"/>
          <a:chOff x="0" y="0"/>
          <a:chExt cx="0" cy="0"/>
        </a:xfrm>
      </p:grpSpPr>
      <p:sp>
        <p:nvSpPr>
          <p:cNvPr id="89" name="Google Shape;89;p83"/>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3"/>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83"/>
          <p:cNvSpPr txBox="1">
            <a:spLocks noGrp="1"/>
          </p:cNvSpPr>
          <p:nvPr>
            <p:ph type="body" idx="2"/>
          </p:nvPr>
        </p:nvSpPr>
        <p:spPr>
          <a:xfrm>
            <a:off x="6305474" y="1887538"/>
            <a:ext cx="2738165"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83"/>
          <p:cNvSpPr txBox="1">
            <a:spLocks noGrp="1"/>
          </p:cNvSpPr>
          <p:nvPr>
            <p:ph type="body" idx="3"/>
          </p:nvPr>
        </p:nvSpPr>
        <p:spPr>
          <a:xfrm>
            <a:off x="9411629" y="1887538"/>
            <a:ext cx="2313338"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83"/>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83"/>
          <p:cNvSpPr txBox="1">
            <a:spLocks noGrp="1"/>
          </p:cNvSpPr>
          <p:nvPr>
            <p:ph type="body" idx="5"/>
          </p:nvPr>
        </p:nvSpPr>
        <p:spPr>
          <a:xfrm>
            <a:off x="6305475" y="4088626"/>
            <a:ext cx="2738165"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83"/>
          <p:cNvSpPr txBox="1">
            <a:spLocks noGrp="1"/>
          </p:cNvSpPr>
          <p:nvPr>
            <p:ph type="body" idx="6"/>
          </p:nvPr>
        </p:nvSpPr>
        <p:spPr>
          <a:xfrm>
            <a:off x="9411630" y="40886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83"/>
          <p:cNvSpPr txBox="1">
            <a:spLocks noGrp="1"/>
          </p:cNvSpPr>
          <p:nvPr>
            <p:ph type="body" idx="7"/>
          </p:nvPr>
        </p:nvSpPr>
        <p:spPr>
          <a:xfrm>
            <a:off x="9564030" y="42410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83"/>
          <p:cNvSpPr txBox="1">
            <a:spLocks noGrp="1"/>
          </p:cNvSpPr>
          <p:nvPr>
            <p:ph type="body" idx="8"/>
          </p:nvPr>
        </p:nvSpPr>
        <p:spPr>
          <a:xfrm>
            <a:off x="9716430" y="43934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ight Content Boxes" preserve="1" userDrawn="1">
  <p:cSld name="Eight Content Boxes 2">
    <p:bg>
      <p:bgPr>
        <a:solidFill>
          <a:schemeClr val="lt1"/>
        </a:solidFill>
        <a:effectLst/>
      </p:bgPr>
    </p:bg>
    <p:spTree>
      <p:nvGrpSpPr>
        <p:cNvPr id="1" name="Shape 88"/>
        <p:cNvGrpSpPr/>
        <p:nvPr/>
      </p:nvGrpSpPr>
      <p:grpSpPr>
        <a:xfrm>
          <a:off x="0" y="0"/>
          <a:ext cx="0" cy="0"/>
          <a:chOff x="0" y="0"/>
          <a:chExt cx="0" cy="0"/>
        </a:xfrm>
      </p:grpSpPr>
      <p:sp>
        <p:nvSpPr>
          <p:cNvPr id="89" name="Google Shape;89;p83"/>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3"/>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83"/>
          <p:cNvSpPr txBox="1">
            <a:spLocks noGrp="1"/>
          </p:cNvSpPr>
          <p:nvPr>
            <p:ph type="body" idx="2"/>
          </p:nvPr>
        </p:nvSpPr>
        <p:spPr>
          <a:xfrm>
            <a:off x="6305474" y="1887538"/>
            <a:ext cx="2738165"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83"/>
          <p:cNvSpPr txBox="1">
            <a:spLocks noGrp="1"/>
          </p:cNvSpPr>
          <p:nvPr>
            <p:ph type="body" idx="3"/>
          </p:nvPr>
        </p:nvSpPr>
        <p:spPr>
          <a:xfrm>
            <a:off x="9411629" y="1887538"/>
            <a:ext cx="2313338"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83"/>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83"/>
          <p:cNvSpPr txBox="1">
            <a:spLocks noGrp="1"/>
          </p:cNvSpPr>
          <p:nvPr>
            <p:ph type="body" idx="5"/>
          </p:nvPr>
        </p:nvSpPr>
        <p:spPr>
          <a:xfrm>
            <a:off x="6305475" y="4088626"/>
            <a:ext cx="2738165"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83"/>
          <p:cNvSpPr txBox="1">
            <a:spLocks noGrp="1"/>
          </p:cNvSpPr>
          <p:nvPr>
            <p:ph type="body" idx="6"/>
          </p:nvPr>
        </p:nvSpPr>
        <p:spPr>
          <a:xfrm>
            <a:off x="9411630" y="40886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83"/>
          <p:cNvSpPr txBox="1">
            <a:spLocks noGrp="1"/>
          </p:cNvSpPr>
          <p:nvPr>
            <p:ph type="body" idx="7"/>
          </p:nvPr>
        </p:nvSpPr>
        <p:spPr>
          <a:xfrm>
            <a:off x="9564030" y="42410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Content Placeholder 4">
            <a:extLst>
              <a:ext uri="{FF2B5EF4-FFF2-40B4-BE49-F238E27FC236}">
                <a16:creationId xmlns:a16="http://schemas.microsoft.com/office/drawing/2014/main" id="{CAF386A1-4B08-45AD-A746-E946EED183F1}"/>
              </a:ext>
            </a:extLst>
          </p:cNvPr>
          <p:cNvSpPr>
            <a:spLocks noGrp="1"/>
          </p:cNvSpPr>
          <p:nvPr>
            <p:ph sz="quarter" idx="10"/>
          </p:nvPr>
        </p:nvSpPr>
        <p:spPr>
          <a:xfrm>
            <a:off x="10336213" y="238125"/>
            <a:ext cx="1541462" cy="132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668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Eight Content Boxes" preserve="1" userDrawn="1">
  <p:cSld name="1_Eight Content Boxes">
    <p:bg>
      <p:bgPr>
        <a:solidFill>
          <a:schemeClr val="lt1"/>
        </a:solidFill>
        <a:effectLst/>
      </p:bgPr>
    </p:bg>
    <p:spTree>
      <p:nvGrpSpPr>
        <p:cNvPr id="1" name="Shape 88"/>
        <p:cNvGrpSpPr/>
        <p:nvPr/>
      </p:nvGrpSpPr>
      <p:grpSpPr>
        <a:xfrm>
          <a:off x="0" y="0"/>
          <a:ext cx="0" cy="0"/>
          <a:chOff x="0" y="0"/>
          <a:chExt cx="0" cy="0"/>
        </a:xfrm>
      </p:grpSpPr>
      <p:sp>
        <p:nvSpPr>
          <p:cNvPr id="89" name="Google Shape;89;p83"/>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EB095C52-9563-4AE4-A46C-75474BA63DFF}"/>
              </a:ext>
            </a:extLst>
          </p:cNvPr>
          <p:cNvSpPr>
            <a:spLocks noGrp="1"/>
          </p:cNvSpPr>
          <p:nvPr>
            <p:ph sz="quarter" idx="10"/>
          </p:nvPr>
        </p:nvSpPr>
        <p:spPr>
          <a:xfrm>
            <a:off x="2600325" y="2125663"/>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5301D66-CCC4-4C2B-B61F-AF653B92628B}"/>
              </a:ext>
            </a:extLst>
          </p:cNvPr>
          <p:cNvSpPr>
            <a:spLocks noGrp="1"/>
          </p:cNvSpPr>
          <p:nvPr>
            <p:ph sz="quarter" idx="11"/>
          </p:nvPr>
        </p:nvSpPr>
        <p:spPr>
          <a:xfrm>
            <a:off x="4642088" y="2125663"/>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F3C04F-2C6F-4525-97B0-B307385AB429}"/>
              </a:ext>
            </a:extLst>
          </p:cNvPr>
          <p:cNvSpPr>
            <a:spLocks noGrp="1"/>
          </p:cNvSpPr>
          <p:nvPr>
            <p:ph sz="quarter" idx="12"/>
          </p:nvPr>
        </p:nvSpPr>
        <p:spPr>
          <a:xfrm>
            <a:off x="6674406" y="2125663"/>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43A29AF-32E9-4CB8-B308-3A702BE0F31B}"/>
              </a:ext>
            </a:extLst>
          </p:cNvPr>
          <p:cNvSpPr>
            <a:spLocks noGrp="1"/>
          </p:cNvSpPr>
          <p:nvPr>
            <p:ph sz="quarter" idx="13"/>
          </p:nvPr>
        </p:nvSpPr>
        <p:spPr>
          <a:xfrm>
            <a:off x="9216777" y="2006600"/>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13CA2D-CDF0-416C-8F38-7B7B0D23E3A8}"/>
              </a:ext>
            </a:extLst>
          </p:cNvPr>
          <p:cNvSpPr>
            <a:spLocks noGrp="1"/>
          </p:cNvSpPr>
          <p:nvPr>
            <p:ph sz="quarter" idx="14"/>
          </p:nvPr>
        </p:nvSpPr>
        <p:spPr>
          <a:xfrm>
            <a:off x="2029618" y="4338638"/>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00A1FAC3-36C2-492A-93FF-AB56B5B0DCD1}"/>
              </a:ext>
            </a:extLst>
          </p:cNvPr>
          <p:cNvSpPr>
            <a:spLocks noGrp="1"/>
          </p:cNvSpPr>
          <p:nvPr>
            <p:ph sz="quarter" idx="15"/>
          </p:nvPr>
        </p:nvSpPr>
        <p:spPr>
          <a:xfrm>
            <a:off x="4085431" y="4338638"/>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B3816E7A-A154-42A1-841D-0A929F88F025}"/>
              </a:ext>
            </a:extLst>
          </p:cNvPr>
          <p:cNvSpPr>
            <a:spLocks noGrp="1"/>
          </p:cNvSpPr>
          <p:nvPr>
            <p:ph sz="quarter" idx="16"/>
          </p:nvPr>
        </p:nvSpPr>
        <p:spPr>
          <a:xfrm>
            <a:off x="6621482" y="4307042"/>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BDF94F6D-946A-44C0-83D7-6C70FD050B95}"/>
              </a:ext>
            </a:extLst>
          </p:cNvPr>
          <p:cNvSpPr>
            <a:spLocks noGrp="1"/>
          </p:cNvSpPr>
          <p:nvPr>
            <p:ph sz="quarter" idx="17"/>
          </p:nvPr>
        </p:nvSpPr>
        <p:spPr>
          <a:xfrm>
            <a:off x="9473014" y="4329668"/>
            <a:ext cx="1751013"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674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CAASPP ELPAC Title Slide">
  <p:cSld name="2_CAASPP ELPAC Title Slide">
    <p:bg>
      <p:bgPr>
        <a:solidFill>
          <a:schemeClr val="lt1"/>
        </a:solidFill>
        <a:effectLst/>
      </p:bgPr>
    </p:bg>
    <p:spTree>
      <p:nvGrpSpPr>
        <p:cNvPr id="1" name="Shape 110"/>
        <p:cNvGrpSpPr/>
        <p:nvPr/>
      </p:nvGrpSpPr>
      <p:grpSpPr>
        <a:xfrm>
          <a:off x="0" y="0"/>
          <a:ext cx="0" cy="0"/>
          <a:chOff x="0" y="0"/>
          <a:chExt cx="0" cy="0"/>
        </a:xfrm>
      </p:grpSpPr>
      <p:sp>
        <p:nvSpPr>
          <p:cNvPr id="111" name="Google Shape;111;p86"/>
          <p:cNvSpPr/>
          <p:nvPr/>
        </p:nvSpPr>
        <p:spPr>
          <a:xfrm>
            <a:off x="-1" y="-13313"/>
            <a:ext cx="4928682" cy="68713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12" name="Google Shape;112;p86"/>
          <p:cNvSpPr/>
          <p:nvPr/>
        </p:nvSpPr>
        <p:spPr>
          <a:xfrm>
            <a:off x="7239000" y="-13314"/>
            <a:ext cx="4976740" cy="6127327"/>
          </a:xfrm>
          <a:prstGeom prst="rect">
            <a:avLst/>
          </a:prstGeom>
          <a:solidFill>
            <a:srgbClr val="2190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13" name="Google Shape;113;p86"/>
          <p:cNvSpPr txBox="1">
            <a:spLocks noGrp="1"/>
          </p:cNvSpPr>
          <p:nvPr>
            <p:ph type="title"/>
          </p:nvPr>
        </p:nvSpPr>
        <p:spPr>
          <a:xfrm>
            <a:off x="346960" y="1446096"/>
            <a:ext cx="6190144" cy="27683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sz="5400" b="1">
                <a:solidFill>
                  <a:srgbClr val="104864"/>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86"/>
          <p:cNvSpPr txBox="1">
            <a:spLocks noGrp="1"/>
          </p:cNvSpPr>
          <p:nvPr>
            <p:ph type="subTitle" idx="1"/>
          </p:nvPr>
        </p:nvSpPr>
        <p:spPr>
          <a:xfrm>
            <a:off x="346960" y="4521112"/>
            <a:ext cx="6213886" cy="9412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rgbClr val="104864"/>
              </a:buClr>
              <a:buSzPts val="2400"/>
              <a:buNone/>
              <a:defRPr sz="2400">
                <a:solidFill>
                  <a:srgbClr val="104864"/>
                </a:solidFill>
                <a:latin typeface="Arial" panose="020B0604020202020204" pitchFamily="34" charset="0"/>
                <a:cs typeface="Arial" panose="020B0604020202020204" pitchFamily="34" charset="0"/>
              </a:defRPr>
            </a:lvl1pPr>
            <a:lvl2pPr lvl="1" algn="ctr">
              <a:lnSpc>
                <a:spcPct val="90000"/>
              </a:lnSpc>
              <a:spcBef>
                <a:spcPts val="500"/>
              </a:spcBef>
              <a:spcAft>
                <a:spcPts val="0"/>
              </a:spcAft>
              <a:buClr>
                <a:srgbClr val="104864"/>
              </a:buClr>
              <a:buSzPts val="2000"/>
              <a:buNone/>
              <a:defRPr sz="2000"/>
            </a:lvl2pPr>
            <a:lvl3pPr lvl="2" algn="ctr">
              <a:lnSpc>
                <a:spcPct val="90000"/>
              </a:lnSpc>
              <a:spcBef>
                <a:spcPts val="500"/>
              </a:spcBef>
              <a:spcAft>
                <a:spcPts val="0"/>
              </a:spcAft>
              <a:buClr>
                <a:srgbClr val="104864"/>
              </a:buClr>
              <a:buSzPts val="1800"/>
              <a:buNone/>
              <a:defRPr sz="1800"/>
            </a:lvl3pPr>
            <a:lvl4pPr lvl="3" algn="ctr">
              <a:lnSpc>
                <a:spcPct val="90000"/>
              </a:lnSpc>
              <a:spcBef>
                <a:spcPts val="500"/>
              </a:spcBef>
              <a:spcAft>
                <a:spcPts val="0"/>
              </a:spcAft>
              <a:buClr>
                <a:srgbClr val="104864"/>
              </a:buClr>
              <a:buSzPts val="1600"/>
              <a:buNone/>
              <a:defRPr sz="1600"/>
            </a:lvl4pPr>
            <a:lvl5pPr lvl="4" algn="ctr">
              <a:lnSpc>
                <a:spcPct val="90000"/>
              </a:lnSpc>
              <a:spcBef>
                <a:spcPts val="500"/>
              </a:spcBef>
              <a:spcAft>
                <a:spcPts val="0"/>
              </a:spcAft>
              <a:buClr>
                <a:srgbClr val="104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5" name="Google Shape;115;p86"/>
          <p:cNvSpPr/>
          <p:nvPr/>
        </p:nvSpPr>
        <p:spPr>
          <a:xfrm>
            <a:off x="23740" y="6114014"/>
            <a:ext cx="12168259" cy="743987"/>
          </a:xfrm>
          <a:prstGeom prst="rect">
            <a:avLst/>
          </a:prstGeom>
          <a:solidFill>
            <a:srgbClr val="006D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116" name="Google Shape;116;p86"/>
          <p:cNvPicPr preferRelativeResize="0"/>
          <p:nvPr/>
        </p:nvPicPr>
        <p:blipFill rotWithShape="1">
          <a:blip r:embed="rId2" cstate="email">
            <a:alphaModFix/>
            <a:extLst>
              <a:ext uri="{28A0092B-C50C-407E-A947-70E740481C1C}">
                <a14:useLocalDpi xmlns:a14="http://schemas.microsoft.com/office/drawing/2010/main"/>
              </a:ext>
            </a:extLst>
          </a:blip>
          <a:srcRect t="-9380"/>
          <a:stretch/>
        </p:blipFill>
        <p:spPr>
          <a:xfrm>
            <a:off x="7713406" y="2816424"/>
            <a:ext cx="4436021" cy="3615342"/>
          </a:xfrm>
          <a:prstGeom prst="rect">
            <a:avLst/>
          </a:prstGeom>
          <a:noFill/>
          <a:ln>
            <a:noFill/>
          </a:ln>
        </p:spPr>
      </p:pic>
      <p:pic>
        <p:nvPicPr>
          <p:cNvPr id="117" name="Google Shape;117;p86" descr="CDE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960" y="5583588"/>
            <a:ext cx="1158240" cy="1158240"/>
          </a:xfrm>
          <a:prstGeom prst="rect">
            <a:avLst/>
          </a:prstGeom>
          <a:noFill/>
          <a:ln>
            <a:noFill/>
          </a:ln>
        </p:spPr>
      </p:pic>
      <p:pic>
        <p:nvPicPr>
          <p:cNvPr id="118" name="Google Shape;118;p86" descr="CAASPP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456" y="276859"/>
            <a:ext cx="1371600" cy="675933"/>
          </a:xfrm>
          <a:prstGeom prst="rect">
            <a:avLst/>
          </a:prstGeom>
          <a:noFill/>
          <a:ln>
            <a:noFill/>
          </a:ln>
        </p:spPr>
      </p:pic>
      <p:pic>
        <p:nvPicPr>
          <p:cNvPr id="119" name="Google Shape;119;p86" descr="ELPAC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4597" y="306341"/>
            <a:ext cx="1614802" cy="587459"/>
          </a:xfrm>
          <a:prstGeom prst="rect">
            <a:avLst/>
          </a:prstGeom>
          <a:noFill/>
          <a:ln>
            <a:noFill/>
          </a:ln>
        </p:spPr>
      </p:pic>
      <p:pic>
        <p:nvPicPr>
          <p:cNvPr id="120" name="Google Shape;120;p8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60846" y="426234"/>
            <a:ext cx="3239107" cy="2858977"/>
          </a:xfrm>
          <a:prstGeom prst="rect">
            <a:avLst/>
          </a:prstGeom>
          <a:noFill/>
          <a:ln>
            <a:noFill/>
          </a:ln>
        </p:spPr>
      </p:pic>
      <p:pic>
        <p:nvPicPr>
          <p:cNvPr id="121" name="Google Shape;121;p86"/>
          <p:cNvPicPr preferRelativeResize="0"/>
          <p:nvPr/>
        </p:nvPicPr>
        <p:blipFill rotWithShape="1">
          <a:blip r:embed="rId7" cstate="email">
            <a:alphaModFix/>
            <a:extLst>
              <a:ext uri="{28A0092B-C50C-407E-A947-70E740481C1C}">
                <a14:useLocalDpi xmlns:a14="http://schemas.microsoft.com/office/drawing/2010/main"/>
              </a:ext>
            </a:extLst>
          </a:blip>
          <a:srcRect b="-179"/>
          <a:stretch/>
        </p:blipFill>
        <p:spPr>
          <a:xfrm>
            <a:off x="9799953" y="-13315"/>
            <a:ext cx="2392045" cy="237592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064">
          <p15:clr>
            <a:srgbClr val="FBAE40"/>
          </p15:clr>
        </p15:guide>
        <p15:guide id="2" pos="45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0"/>
        <p:cNvGrpSpPr/>
        <p:nvPr/>
      </p:nvGrpSpPr>
      <p:grpSpPr>
        <a:xfrm>
          <a:off x="0" y="0"/>
          <a:ext cx="0" cy="0"/>
          <a:chOff x="0" y="0"/>
          <a:chExt cx="0" cy="0"/>
        </a:xfrm>
      </p:grpSpPr>
      <p:pic>
        <p:nvPicPr>
          <p:cNvPr id="51" name="Google Shape;51;p73"/>
          <p:cNvPicPr preferRelativeResize="0"/>
          <p:nvPr/>
        </p:nvPicPr>
        <p:blipFill rotWithShape="1">
          <a:blip r:embed="rId2">
            <a:alphaModFix/>
          </a:blip>
          <a:srcRect/>
          <a:stretch/>
        </p:blipFill>
        <p:spPr>
          <a:xfrm>
            <a:off x="0" y="0"/>
            <a:ext cx="12192000" cy="5260769"/>
          </a:xfrm>
          <a:prstGeom prst="rect">
            <a:avLst/>
          </a:prstGeom>
          <a:noFill/>
          <a:ln>
            <a:noFill/>
          </a:ln>
        </p:spPr>
      </p:pic>
      <p:sp>
        <p:nvSpPr>
          <p:cNvPr id="52" name="Google Shape;52;p73"/>
          <p:cNvSpPr/>
          <p:nvPr/>
        </p:nvSpPr>
        <p:spPr>
          <a:xfrm>
            <a:off x="1" y="5260769"/>
            <a:ext cx="12191999" cy="1616829"/>
          </a:xfrm>
          <a:prstGeom prst="rect">
            <a:avLst/>
          </a:prstGeom>
          <a:solidFill>
            <a:srgbClr val="0042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53" name="Google Shape;53;p73"/>
          <p:cNvSpPr txBox="1">
            <a:spLocks noGrp="1"/>
          </p:cNvSpPr>
          <p:nvPr>
            <p:ph type="title"/>
          </p:nvPr>
        </p:nvSpPr>
        <p:spPr>
          <a:xfrm>
            <a:off x="690448" y="5613467"/>
            <a:ext cx="10515600" cy="9114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Arial Narrow"/>
              <a:buNone/>
              <a:defRPr sz="5400" b="1" i="0">
                <a:solidFill>
                  <a:schemeClr val="lt1"/>
                </a:solidFill>
                <a:latin typeface="Arial Narrow" panose="020B0606020202030204" pitchFamily="34" charset="0"/>
                <a:ea typeface="Arial Narrow" panose="020B0606020202030204" pitchFamily="34" charset="0"/>
                <a:cs typeface="Arial Narrow" panose="020B0606020202030204" pitchFamily="34" charset="0"/>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CAASPP ELPAC Title Slide">
  <p:cSld name="3_CAASPP ELPAC Title Slide">
    <p:bg>
      <p:bgPr>
        <a:solidFill>
          <a:schemeClr val="lt1"/>
        </a:solidFill>
        <a:effectLst/>
      </p:bgPr>
    </p:bg>
    <p:spTree>
      <p:nvGrpSpPr>
        <p:cNvPr id="1" name="Shape 122"/>
        <p:cNvGrpSpPr/>
        <p:nvPr/>
      </p:nvGrpSpPr>
      <p:grpSpPr>
        <a:xfrm>
          <a:off x="0" y="0"/>
          <a:ext cx="0" cy="0"/>
          <a:chOff x="0" y="0"/>
          <a:chExt cx="0" cy="0"/>
        </a:xfrm>
      </p:grpSpPr>
      <p:sp>
        <p:nvSpPr>
          <p:cNvPr id="123" name="Google Shape;123;p87"/>
          <p:cNvSpPr/>
          <p:nvPr/>
        </p:nvSpPr>
        <p:spPr>
          <a:xfrm>
            <a:off x="-1" y="-13313"/>
            <a:ext cx="4928682" cy="68713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24" name="Google Shape;124;p87"/>
          <p:cNvSpPr/>
          <p:nvPr/>
        </p:nvSpPr>
        <p:spPr>
          <a:xfrm>
            <a:off x="7239000" y="-13314"/>
            <a:ext cx="4976740" cy="6871313"/>
          </a:xfrm>
          <a:prstGeom prst="rect">
            <a:avLst/>
          </a:prstGeom>
          <a:gradFill>
            <a:gsLst>
              <a:gs pos="0">
                <a:srgbClr val="2190C8"/>
              </a:gs>
              <a:gs pos="13000">
                <a:srgbClr val="2190C8"/>
              </a:gs>
              <a:gs pos="100000">
                <a:srgbClr val="AAD4F9"/>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25" name="Google Shape;125;p87"/>
          <p:cNvSpPr txBox="1">
            <a:spLocks noGrp="1"/>
          </p:cNvSpPr>
          <p:nvPr>
            <p:ph type="title"/>
          </p:nvPr>
        </p:nvSpPr>
        <p:spPr>
          <a:xfrm>
            <a:off x="273220" y="1366129"/>
            <a:ext cx="6083335" cy="304381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5400"/>
              <a:buFont typeface="Arial Narrow"/>
              <a:buNone/>
              <a:defRPr sz="5400" b="1" i="0">
                <a:solidFill>
                  <a:schemeClr val="dk2"/>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87"/>
          <p:cNvSpPr txBox="1">
            <a:spLocks noGrp="1"/>
          </p:cNvSpPr>
          <p:nvPr>
            <p:ph type="subTitle" idx="1"/>
          </p:nvPr>
        </p:nvSpPr>
        <p:spPr>
          <a:xfrm>
            <a:off x="264238" y="4526120"/>
            <a:ext cx="6083335" cy="9412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chemeClr val="dk2"/>
              </a:buClr>
              <a:buSzPts val="2400"/>
              <a:buNone/>
              <a:defRPr sz="2400" b="0" i="0">
                <a:solidFill>
                  <a:schemeClr val="dk2"/>
                </a:solidFill>
                <a:latin typeface="Arial" panose="020B0604020202020204" pitchFamily="34" charset="0"/>
                <a:ea typeface="Arial" panose="020B0604020202020204" pitchFamily="34" charset="0"/>
                <a:cs typeface="Arial" panose="020B0604020202020204" pitchFamily="34" charset="0"/>
                <a:sym typeface="Arial"/>
              </a:defRPr>
            </a:lvl1pPr>
            <a:lvl2pPr lvl="1" algn="ctr">
              <a:lnSpc>
                <a:spcPct val="90000"/>
              </a:lnSpc>
              <a:spcBef>
                <a:spcPts val="500"/>
              </a:spcBef>
              <a:spcAft>
                <a:spcPts val="0"/>
              </a:spcAft>
              <a:buClr>
                <a:srgbClr val="104864"/>
              </a:buClr>
              <a:buSzPts val="2000"/>
              <a:buNone/>
              <a:defRPr sz="2000"/>
            </a:lvl2pPr>
            <a:lvl3pPr lvl="2" algn="ctr">
              <a:lnSpc>
                <a:spcPct val="90000"/>
              </a:lnSpc>
              <a:spcBef>
                <a:spcPts val="500"/>
              </a:spcBef>
              <a:spcAft>
                <a:spcPts val="0"/>
              </a:spcAft>
              <a:buClr>
                <a:srgbClr val="104864"/>
              </a:buClr>
              <a:buSzPts val="1800"/>
              <a:buNone/>
              <a:defRPr sz="1800"/>
            </a:lvl3pPr>
            <a:lvl4pPr lvl="3" algn="ctr">
              <a:lnSpc>
                <a:spcPct val="90000"/>
              </a:lnSpc>
              <a:spcBef>
                <a:spcPts val="500"/>
              </a:spcBef>
              <a:spcAft>
                <a:spcPts val="0"/>
              </a:spcAft>
              <a:buClr>
                <a:srgbClr val="104864"/>
              </a:buClr>
              <a:buSzPts val="1600"/>
              <a:buNone/>
              <a:defRPr sz="1600"/>
            </a:lvl4pPr>
            <a:lvl5pPr lvl="4" algn="ctr">
              <a:lnSpc>
                <a:spcPct val="90000"/>
              </a:lnSpc>
              <a:spcBef>
                <a:spcPts val="500"/>
              </a:spcBef>
              <a:spcAft>
                <a:spcPts val="0"/>
              </a:spcAft>
              <a:buClr>
                <a:srgbClr val="104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7" name="Google Shape;127;p87"/>
          <p:cNvSpPr/>
          <p:nvPr/>
        </p:nvSpPr>
        <p:spPr>
          <a:xfrm>
            <a:off x="23740" y="6172089"/>
            <a:ext cx="12168260" cy="685912"/>
          </a:xfrm>
          <a:prstGeom prst="rect">
            <a:avLst/>
          </a:prstGeom>
          <a:solidFill>
            <a:srgbClr val="006D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128" name="Google Shape;128;p87"/>
          <p:cNvPicPr preferRelativeResize="0"/>
          <p:nvPr/>
        </p:nvPicPr>
        <p:blipFill rotWithShape="1">
          <a:blip r:embed="rId2">
            <a:alphaModFix/>
          </a:blip>
          <a:srcRect/>
          <a:stretch/>
        </p:blipFill>
        <p:spPr>
          <a:xfrm>
            <a:off x="6496005" y="575187"/>
            <a:ext cx="5719735" cy="5008401"/>
          </a:xfrm>
          <a:prstGeom prst="rect">
            <a:avLst/>
          </a:prstGeom>
          <a:noFill/>
          <a:ln w="25400" cap="flat" cmpd="sng">
            <a:solidFill>
              <a:srgbClr val="2190C8"/>
            </a:solidFill>
            <a:prstDash val="solid"/>
            <a:round/>
            <a:headEnd type="none" w="sm" len="sm"/>
            <a:tailEnd type="none" w="sm" len="sm"/>
          </a:ln>
        </p:spPr>
      </p:pic>
      <p:pic>
        <p:nvPicPr>
          <p:cNvPr id="129" name="Google Shape;129;p87" descr="CDE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960" y="5583588"/>
            <a:ext cx="1158240" cy="1158240"/>
          </a:xfrm>
          <a:prstGeom prst="rect">
            <a:avLst/>
          </a:prstGeom>
          <a:noFill/>
          <a:ln>
            <a:noFill/>
          </a:ln>
        </p:spPr>
      </p:pic>
      <p:pic>
        <p:nvPicPr>
          <p:cNvPr id="130" name="Google Shape;130;p87" descr="CAASPP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456" y="276859"/>
            <a:ext cx="1371600" cy="675933"/>
          </a:xfrm>
          <a:prstGeom prst="rect">
            <a:avLst/>
          </a:prstGeom>
          <a:noFill/>
          <a:ln>
            <a:noFill/>
          </a:ln>
        </p:spPr>
      </p:pic>
      <p:pic>
        <p:nvPicPr>
          <p:cNvPr id="131" name="Google Shape;131;p87" descr="ELPAC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4597" y="306341"/>
            <a:ext cx="1614802" cy="58745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064">
          <p15:clr>
            <a:srgbClr val="FBAE40"/>
          </p15:clr>
        </p15:guide>
        <p15:guide id="2" pos="45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32"/>
        <p:cNvGrpSpPr/>
        <p:nvPr/>
      </p:nvGrpSpPr>
      <p:grpSpPr>
        <a:xfrm>
          <a:off x="0" y="0"/>
          <a:ext cx="0" cy="0"/>
          <a:chOff x="0" y="0"/>
          <a:chExt cx="0" cy="0"/>
        </a:xfrm>
      </p:grpSpPr>
      <p:sp>
        <p:nvSpPr>
          <p:cNvPr id="133" name="Google Shape;133;p88"/>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88"/>
          <p:cNvSpPr txBox="1">
            <a:spLocks noGrp="1"/>
          </p:cNvSpPr>
          <p:nvPr>
            <p:ph type="body" idx="1"/>
          </p:nvPr>
        </p:nvSpPr>
        <p:spPr>
          <a:xfrm>
            <a:off x="2802194" y="1873250"/>
            <a:ext cx="8923080" cy="41735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04864"/>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104864"/>
              </a:buClr>
              <a:buSzPts val="1800"/>
              <a:buChar char="–"/>
              <a:defRPr/>
            </a:lvl2pPr>
            <a:lvl3pPr marL="1371600" lvl="2" indent="-342900" algn="l">
              <a:lnSpc>
                <a:spcPct val="90000"/>
              </a:lnSpc>
              <a:spcBef>
                <a:spcPts val="500"/>
              </a:spcBef>
              <a:spcAft>
                <a:spcPts val="0"/>
              </a:spcAft>
              <a:buClr>
                <a:srgbClr val="104864"/>
              </a:buClr>
              <a:buSzPts val="1800"/>
              <a:buChar char="•"/>
              <a:defRPr/>
            </a:lvl3pPr>
            <a:lvl4pPr marL="1828800" lvl="3" indent="-342900" algn="l">
              <a:lnSpc>
                <a:spcPct val="90000"/>
              </a:lnSpc>
              <a:spcBef>
                <a:spcPts val="500"/>
              </a:spcBef>
              <a:spcAft>
                <a:spcPts val="0"/>
              </a:spcAft>
              <a:buClr>
                <a:srgbClr val="104864"/>
              </a:buClr>
              <a:buSzPts val="1800"/>
              <a:buChar char="o"/>
              <a:defRPr/>
            </a:lvl4pPr>
            <a:lvl5pPr marL="2286000" lvl="4" indent="-342900" algn="l">
              <a:lnSpc>
                <a:spcPct val="90000"/>
              </a:lnSpc>
              <a:spcBef>
                <a:spcPts val="500"/>
              </a:spcBef>
              <a:spcAft>
                <a:spcPts val="0"/>
              </a:spcAft>
              <a:buClr>
                <a:srgbClr val="104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 name="Google Shape;135;p88"/>
          <p:cNvPicPr preferRelativeResize="0"/>
          <p:nvPr/>
        </p:nvPicPr>
        <p:blipFill rotWithShape="1">
          <a:blip r:embed="rId2">
            <a:alphaModFix/>
          </a:blip>
          <a:srcRect/>
          <a:stretch/>
        </p:blipFill>
        <p:spPr>
          <a:xfrm>
            <a:off x="0" y="0"/>
            <a:ext cx="2507226" cy="623856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wo Content">
  <p:cSld name="3_Two Content">
    <p:bg>
      <p:bgPr>
        <a:solidFill>
          <a:schemeClr val="lt1"/>
        </a:solidFill>
        <a:effectLst/>
      </p:bgPr>
    </p:bg>
    <p:spTree>
      <p:nvGrpSpPr>
        <p:cNvPr id="1" name="Shape 136"/>
        <p:cNvGrpSpPr/>
        <p:nvPr/>
      </p:nvGrpSpPr>
      <p:grpSpPr>
        <a:xfrm>
          <a:off x="0" y="0"/>
          <a:ext cx="0" cy="0"/>
          <a:chOff x="0" y="0"/>
          <a:chExt cx="0" cy="0"/>
        </a:xfrm>
      </p:grpSpPr>
      <p:sp>
        <p:nvSpPr>
          <p:cNvPr id="137" name="Google Shape;137;p89"/>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89"/>
          <p:cNvSpPr txBox="1">
            <a:spLocks noGrp="1"/>
          </p:cNvSpPr>
          <p:nvPr>
            <p:ph type="body" idx="1"/>
          </p:nvPr>
        </p:nvSpPr>
        <p:spPr>
          <a:xfrm>
            <a:off x="2861187" y="1887538"/>
            <a:ext cx="886378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89"/>
          <p:cNvSpPr txBox="1">
            <a:spLocks noGrp="1"/>
          </p:cNvSpPr>
          <p:nvPr>
            <p:ph type="body" idx="2"/>
          </p:nvPr>
        </p:nvSpPr>
        <p:spPr>
          <a:xfrm>
            <a:off x="2861188" y="4088626"/>
            <a:ext cx="886378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89"/>
          <p:cNvSpPr txBox="1">
            <a:spLocks noGrp="1"/>
          </p:cNvSpPr>
          <p:nvPr>
            <p:ph type="body" idx="3"/>
          </p:nvPr>
        </p:nvSpPr>
        <p:spPr>
          <a:xfrm>
            <a:off x="0" y="0"/>
            <a:ext cx="2497873" cy="16906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ive Content">
  <p:cSld name="Five Content">
    <p:bg>
      <p:bgPr>
        <a:solidFill>
          <a:schemeClr val="lt1"/>
        </a:solidFill>
        <a:effectLst/>
      </p:bgPr>
    </p:bg>
    <p:spTree>
      <p:nvGrpSpPr>
        <p:cNvPr id="1" name="Shape 141"/>
        <p:cNvGrpSpPr/>
        <p:nvPr/>
      </p:nvGrpSpPr>
      <p:grpSpPr>
        <a:xfrm>
          <a:off x="0" y="0"/>
          <a:ext cx="0" cy="0"/>
          <a:chOff x="0" y="0"/>
          <a:chExt cx="0" cy="0"/>
        </a:xfrm>
      </p:grpSpPr>
      <p:sp>
        <p:nvSpPr>
          <p:cNvPr id="142" name="Google Shape;142;p90"/>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90"/>
          <p:cNvSpPr txBox="1">
            <a:spLocks noGrp="1"/>
          </p:cNvSpPr>
          <p:nvPr>
            <p:ph type="body" idx="1"/>
          </p:nvPr>
        </p:nvSpPr>
        <p:spPr>
          <a:xfrm>
            <a:off x="2861187"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90"/>
          <p:cNvSpPr txBox="1">
            <a:spLocks noGrp="1"/>
          </p:cNvSpPr>
          <p:nvPr>
            <p:ph type="body" idx="2"/>
          </p:nvPr>
        </p:nvSpPr>
        <p:spPr>
          <a:xfrm>
            <a:off x="7610166" y="1887538"/>
            <a:ext cx="4114800"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90"/>
          <p:cNvSpPr txBox="1">
            <a:spLocks noGrp="1"/>
          </p:cNvSpPr>
          <p:nvPr>
            <p:ph type="body" idx="3"/>
          </p:nvPr>
        </p:nvSpPr>
        <p:spPr>
          <a:xfrm>
            <a:off x="2861188" y="4088626"/>
            <a:ext cx="27432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90"/>
          <p:cNvSpPr txBox="1">
            <a:spLocks noGrp="1"/>
          </p:cNvSpPr>
          <p:nvPr>
            <p:ph type="body" idx="4"/>
          </p:nvPr>
        </p:nvSpPr>
        <p:spPr>
          <a:xfrm>
            <a:off x="5921477" y="4088626"/>
            <a:ext cx="27432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90"/>
          <p:cNvSpPr txBox="1">
            <a:spLocks noGrp="1"/>
          </p:cNvSpPr>
          <p:nvPr>
            <p:ph type="body" idx="5"/>
          </p:nvPr>
        </p:nvSpPr>
        <p:spPr>
          <a:xfrm>
            <a:off x="8981766" y="4088626"/>
            <a:ext cx="2743200"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bject Content">
  <p:cSld name="Object Content">
    <p:bg>
      <p:bgPr>
        <a:solidFill>
          <a:schemeClr val="lt1"/>
        </a:solidFill>
        <a:effectLst/>
      </p:bgPr>
    </p:bg>
    <p:spTree>
      <p:nvGrpSpPr>
        <p:cNvPr id="1" name="Shape 148"/>
        <p:cNvGrpSpPr/>
        <p:nvPr/>
      </p:nvGrpSpPr>
      <p:grpSpPr>
        <a:xfrm>
          <a:off x="0" y="0"/>
          <a:ext cx="0" cy="0"/>
          <a:chOff x="0" y="0"/>
          <a:chExt cx="0" cy="0"/>
        </a:xfrm>
      </p:grpSpPr>
      <p:sp>
        <p:nvSpPr>
          <p:cNvPr id="149" name="Google Shape;149;p91"/>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91"/>
          <p:cNvSpPr txBox="1">
            <a:spLocks noGrp="1"/>
          </p:cNvSpPr>
          <p:nvPr>
            <p:ph type="body" idx="1"/>
          </p:nvPr>
        </p:nvSpPr>
        <p:spPr>
          <a:xfrm>
            <a:off x="2861187" y="1784619"/>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1"/>
          <p:cNvSpPr txBox="1">
            <a:spLocks noGrp="1"/>
          </p:cNvSpPr>
          <p:nvPr>
            <p:ph type="body" idx="2"/>
          </p:nvPr>
        </p:nvSpPr>
        <p:spPr>
          <a:xfrm>
            <a:off x="2861187" y="2359287"/>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91"/>
          <p:cNvSpPr txBox="1">
            <a:spLocks noGrp="1"/>
          </p:cNvSpPr>
          <p:nvPr>
            <p:ph type="body" idx="3"/>
          </p:nvPr>
        </p:nvSpPr>
        <p:spPr>
          <a:xfrm>
            <a:off x="2861187" y="2933955"/>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91"/>
          <p:cNvSpPr txBox="1">
            <a:spLocks noGrp="1"/>
          </p:cNvSpPr>
          <p:nvPr>
            <p:ph type="body" idx="4"/>
          </p:nvPr>
        </p:nvSpPr>
        <p:spPr>
          <a:xfrm>
            <a:off x="2861187" y="3508623"/>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91"/>
          <p:cNvSpPr txBox="1">
            <a:spLocks noGrp="1"/>
          </p:cNvSpPr>
          <p:nvPr>
            <p:ph type="body" idx="5"/>
          </p:nvPr>
        </p:nvSpPr>
        <p:spPr>
          <a:xfrm>
            <a:off x="2861187" y="4083291"/>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1"/>
          <p:cNvSpPr txBox="1">
            <a:spLocks noGrp="1"/>
          </p:cNvSpPr>
          <p:nvPr>
            <p:ph type="body" idx="6"/>
          </p:nvPr>
        </p:nvSpPr>
        <p:spPr>
          <a:xfrm>
            <a:off x="2861187" y="4657959"/>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91"/>
          <p:cNvSpPr txBox="1">
            <a:spLocks noGrp="1"/>
          </p:cNvSpPr>
          <p:nvPr>
            <p:ph type="body" idx="7"/>
          </p:nvPr>
        </p:nvSpPr>
        <p:spPr>
          <a:xfrm>
            <a:off x="2861187" y="5232627"/>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91"/>
          <p:cNvSpPr txBox="1">
            <a:spLocks noGrp="1"/>
          </p:cNvSpPr>
          <p:nvPr>
            <p:ph type="body" idx="8"/>
          </p:nvPr>
        </p:nvSpPr>
        <p:spPr>
          <a:xfrm>
            <a:off x="2861187" y="5807295"/>
            <a:ext cx="411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13051"/>
              </a:buClr>
              <a:buSzPts val="2800"/>
              <a:buNone/>
              <a:defRPr>
                <a:solidFill>
                  <a:srgbClr val="113051"/>
                </a:solidFill>
                <a:latin typeface="Arial" panose="020B0604020202020204" pitchFamily="34" charset="0"/>
                <a:cs typeface="Arial" panose="020B0604020202020204" pitchFamily="34" charset="0"/>
              </a:defRPr>
            </a:lvl1pPr>
            <a:lvl2pPr marL="914400" lvl="1" indent="-393700" algn="l">
              <a:lnSpc>
                <a:spcPct val="90000"/>
              </a:lnSpc>
              <a:spcBef>
                <a:spcPts val="500"/>
              </a:spcBef>
              <a:spcAft>
                <a:spcPts val="0"/>
              </a:spcAft>
              <a:buClr>
                <a:srgbClr val="113051"/>
              </a:buClr>
              <a:buSzPts val="2600"/>
              <a:buChar char="–"/>
              <a:defRPr>
                <a:solidFill>
                  <a:srgbClr val="113051"/>
                </a:solidFill>
              </a:defRPr>
            </a:lvl2pPr>
            <a:lvl3pPr marL="1371600" lvl="2" indent="-381000" algn="l">
              <a:lnSpc>
                <a:spcPct val="90000"/>
              </a:lnSpc>
              <a:spcBef>
                <a:spcPts val="500"/>
              </a:spcBef>
              <a:spcAft>
                <a:spcPts val="0"/>
              </a:spcAft>
              <a:buClr>
                <a:srgbClr val="113051"/>
              </a:buClr>
              <a:buSzPts val="2400"/>
              <a:buChar char="•"/>
              <a:defRPr>
                <a:solidFill>
                  <a:srgbClr val="113051"/>
                </a:solidFill>
              </a:defRPr>
            </a:lvl3pPr>
            <a:lvl4pPr marL="1828800" lvl="3" indent="-368300" algn="l">
              <a:lnSpc>
                <a:spcPct val="90000"/>
              </a:lnSpc>
              <a:spcBef>
                <a:spcPts val="500"/>
              </a:spcBef>
              <a:spcAft>
                <a:spcPts val="0"/>
              </a:spcAft>
              <a:buClr>
                <a:srgbClr val="113051"/>
              </a:buClr>
              <a:buSzPts val="2200"/>
              <a:buChar char="o"/>
              <a:defRPr>
                <a:solidFill>
                  <a:srgbClr val="113051"/>
                </a:solidFill>
              </a:defRPr>
            </a:lvl4pPr>
            <a:lvl5pPr marL="2286000" lvl="4" indent="-355600" algn="l">
              <a:lnSpc>
                <a:spcPct val="90000"/>
              </a:lnSpc>
              <a:spcBef>
                <a:spcPts val="500"/>
              </a:spcBef>
              <a:spcAft>
                <a:spcPts val="0"/>
              </a:spcAft>
              <a:buClr>
                <a:srgbClr val="113051"/>
              </a:buClr>
              <a:buSzPts val="2000"/>
              <a:buChar char="⮚"/>
              <a:defRPr>
                <a:solidFill>
                  <a:srgbClr val="11305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91"/>
          <p:cNvSpPr txBox="1">
            <a:spLocks noGrp="1"/>
          </p:cNvSpPr>
          <p:nvPr>
            <p:ph type="body" idx="9"/>
          </p:nvPr>
        </p:nvSpPr>
        <p:spPr>
          <a:xfrm>
            <a:off x="7493978" y="1887538"/>
            <a:ext cx="4230989" cy="418941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54"/>
        <p:cNvGrpSpPr/>
        <p:nvPr/>
      </p:nvGrpSpPr>
      <p:grpSpPr>
        <a:xfrm>
          <a:off x="0" y="0"/>
          <a:ext cx="0" cy="0"/>
          <a:chOff x="0" y="0"/>
          <a:chExt cx="0" cy="0"/>
        </a:xfrm>
      </p:grpSpPr>
      <p:sp>
        <p:nvSpPr>
          <p:cNvPr id="55" name="Google Shape;55;p74"/>
          <p:cNvSpPr txBox="1">
            <a:spLocks noGrp="1"/>
          </p:cNvSpPr>
          <p:nvPr>
            <p:ph type="title"/>
          </p:nvPr>
        </p:nvSpPr>
        <p:spPr>
          <a:xfrm>
            <a:off x="2052861" y="365125"/>
            <a:ext cx="967210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4"/>
          <p:cNvSpPr txBox="1">
            <a:spLocks noGrp="1"/>
          </p:cNvSpPr>
          <p:nvPr>
            <p:ph type="body" idx="1"/>
          </p:nvPr>
        </p:nvSpPr>
        <p:spPr>
          <a:xfrm>
            <a:off x="2052861" y="1887538"/>
            <a:ext cx="4616831" cy="418941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4"/>
          <p:cNvSpPr txBox="1">
            <a:spLocks noGrp="1"/>
          </p:cNvSpPr>
          <p:nvPr>
            <p:ph type="body" idx="2"/>
          </p:nvPr>
        </p:nvSpPr>
        <p:spPr>
          <a:xfrm>
            <a:off x="7493978" y="1887538"/>
            <a:ext cx="4230989" cy="418941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2">
    <p:bg>
      <p:bgPr>
        <a:solidFill>
          <a:schemeClr val="lt1"/>
        </a:solidFill>
        <a:effectLst/>
      </p:bgPr>
    </p:bg>
    <p:spTree>
      <p:nvGrpSpPr>
        <p:cNvPr id="1" name="Shape 54"/>
        <p:cNvGrpSpPr/>
        <p:nvPr/>
      </p:nvGrpSpPr>
      <p:grpSpPr>
        <a:xfrm>
          <a:off x="0" y="0"/>
          <a:ext cx="0" cy="0"/>
          <a:chOff x="0" y="0"/>
          <a:chExt cx="0" cy="0"/>
        </a:xfrm>
      </p:grpSpPr>
      <p:sp>
        <p:nvSpPr>
          <p:cNvPr id="55" name="Google Shape;55;p74"/>
          <p:cNvSpPr txBox="1">
            <a:spLocks noGrp="1"/>
          </p:cNvSpPr>
          <p:nvPr>
            <p:ph type="title"/>
          </p:nvPr>
        </p:nvSpPr>
        <p:spPr>
          <a:xfrm>
            <a:off x="2052861" y="365125"/>
            <a:ext cx="967210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Content Placeholder 2">
            <a:extLst>
              <a:ext uri="{FF2B5EF4-FFF2-40B4-BE49-F238E27FC236}">
                <a16:creationId xmlns:a16="http://schemas.microsoft.com/office/drawing/2014/main" id="{CC09D4D8-0DC6-4654-9126-8F6318665F0D}"/>
              </a:ext>
            </a:extLst>
          </p:cNvPr>
          <p:cNvSpPr>
            <a:spLocks noGrp="1"/>
          </p:cNvSpPr>
          <p:nvPr>
            <p:ph sz="quarter" idx="10"/>
          </p:nvPr>
        </p:nvSpPr>
        <p:spPr>
          <a:xfrm>
            <a:off x="2163763" y="2300288"/>
            <a:ext cx="4598987"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356AF9D-D4B5-4AE8-885D-9F1C207E4BC1}"/>
              </a:ext>
            </a:extLst>
          </p:cNvPr>
          <p:cNvSpPr>
            <a:spLocks noGrp="1"/>
          </p:cNvSpPr>
          <p:nvPr>
            <p:ph sz="quarter" idx="11"/>
          </p:nvPr>
        </p:nvSpPr>
        <p:spPr>
          <a:xfrm>
            <a:off x="7278688" y="2300288"/>
            <a:ext cx="408305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97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58"/>
        <p:cNvGrpSpPr/>
        <p:nvPr/>
      </p:nvGrpSpPr>
      <p:grpSpPr>
        <a:xfrm>
          <a:off x="0" y="0"/>
          <a:ext cx="0" cy="0"/>
          <a:chOff x="0" y="0"/>
          <a:chExt cx="0" cy="0"/>
        </a:xfrm>
      </p:grpSpPr>
      <p:sp>
        <p:nvSpPr>
          <p:cNvPr id="59" name="Google Shape;59;p75"/>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4400"/>
              <a:buFont typeface="Arial Narrow"/>
              <a:buNone/>
              <a:defRPr sz="44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5"/>
          <p:cNvSpPr txBox="1">
            <a:spLocks noGrp="1"/>
          </p:cNvSpPr>
          <p:nvPr>
            <p:ph type="body" idx="1"/>
          </p:nvPr>
        </p:nvSpPr>
        <p:spPr>
          <a:xfrm>
            <a:off x="2861187" y="1907714"/>
            <a:ext cx="5646709"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75"/>
          <p:cNvPicPr preferRelativeResize="0"/>
          <p:nvPr/>
        </p:nvPicPr>
        <p:blipFill rotWithShape="1">
          <a:blip r:embed="rId2">
            <a:alphaModFix/>
          </a:blip>
          <a:srcRect/>
          <a:stretch/>
        </p:blipFill>
        <p:spPr>
          <a:xfrm>
            <a:off x="0" y="0"/>
            <a:ext cx="2507227" cy="6238568"/>
          </a:xfrm>
          <a:prstGeom prst="rect">
            <a:avLst/>
          </a:prstGeom>
          <a:noFill/>
          <a:ln>
            <a:noFill/>
          </a:ln>
        </p:spPr>
      </p:pic>
      <p:sp>
        <p:nvSpPr>
          <p:cNvPr id="62" name="Google Shape;62;p75"/>
          <p:cNvSpPr txBox="1">
            <a:spLocks noGrp="1"/>
          </p:cNvSpPr>
          <p:nvPr>
            <p:ph type="body" idx="2"/>
          </p:nvPr>
        </p:nvSpPr>
        <p:spPr>
          <a:xfrm>
            <a:off x="8973857" y="1907714"/>
            <a:ext cx="2751110" cy="41148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4260"/>
              </a:buClr>
              <a:buSzPts val="2800"/>
              <a:buChar char="•"/>
              <a:defRPr>
                <a:solidFill>
                  <a:srgbClr val="004260"/>
                </a:solidFill>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004260"/>
              </a:buClr>
              <a:buSzPts val="2600"/>
              <a:buChar char="–"/>
              <a:defRPr>
                <a:solidFill>
                  <a:srgbClr val="004260"/>
                </a:solidFill>
                <a:latin typeface="Arial"/>
                <a:ea typeface="Arial"/>
                <a:cs typeface="Arial"/>
                <a:sym typeface="Arial"/>
              </a:defRPr>
            </a:lvl2pPr>
            <a:lvl3pPr marL="1371600" lvl="2" indent="-381000" algn="l">
              <a:lnSpc>
                <a:spcPct val="90000"/>
              </a:lnSpc>
              <a:spcBef>
                <a:spcPts val="500"/>
              </a:spcBef>
              <a:spcAft>
                <a:spcPts val="0"/>
              </a:spcAft>
              <a:buClr>
                <a:srgbClr val="004260"/>
              </a:buClr>
              <a:buSzPts val="2400"/>
              <a:buChar char="•"/>
              <a:defRPr>
                <a:solidFill>
                  <a:srgbClr val="004260"/>
                </a:solidFill>
                <a:latin typeface="Arial"/>
                <a:ea typeface="Arial"/>
                <a:cs typeface="Arial"/>
                <a:sym typeface="Arial"/>
              </a:defRPr>
            </a:lvl3pPr>
            <a:lvl4pPr marL="1828800" lvl="3" indent="-368300" algn="l">
              <a:lnSpc>
                <a:spcPct val="90000"/>
              </a:lnSpc>
              <a:spcBef>
                <a:spcPts val="500"/>
              </a:spcBef>
              <a:spcAft>
                <a:spcPts val="0"/>
              </a:spcAft>
              <a:buClr>
                <a:srgbClr val="004260"/>
              </a:buClr>
              <a:buSzPts val="2200"/>
              <a:buChar char="o"/>
              <a:defRPr>
                <a:solidFill>
                  <a:srgbClr val="004260"/>
                </a:solidFill>
                <a:latin typeface="Arial"/>
                <a:ea typeface="Arial"/>
                <a:cs typeface="Arial"/>
                <a:sym typeface="Arial"/>
              </a:defRPr>
            </a:lvl4pPr>
            <a:lvl5pPr marL="2286000" lvl="4" indent="-355600" algn="l">
              <a:lnSpc>
                <a:spcPct val="90000"/>
              </a:lnSpc>
              <a:spcBef>
                <a:spcPts val="500"/>
              </a:spcBef>
              <a:spcAft>
                <a:spcPts val="0"/>
              </a:spcAft>
              <a:buClr>
                <a:srgbClr val="004260"/>
              </a:buClr>
              <a:buSzPts val="2000"/>
              <a:buChar char="⮚"/>
              <a:defRPr>
                <a:solidFill>
                  <a:srgbClr val="00426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ven Content">
  <p:cSld name="Seven Content">
    <p:bg>
      <p:bgPr>
        <a:solidFill>
          <a:schemeClr val="lt1"/>
        </a:solidFill>
        <a:effectLst/>
      </p:bgPr>
    </p:bg>
    <p:spTree>
      <p:nvGrpSpPr>
        <p:cNvPr id="1" name="Shape 63"/>
        <p:cNvGrpSpPr/>
        <p:nvPr/>
      </p:nvGrpSpPr>
      <p:grpSpPr>
        <a:xfrm>
          <a:off x="0" y="0"/>
          <a:ext cx="0" cy="0"/>
          <a:chOff x="0" y="0"/>
          <a:chExt cx="0" cy="0"/>
        </a:xfrm>
      </p:grpSpPr>
      <p:sp>
        <p:nvSpPr>
          <p:cNvPr id="64" name="Google Shape;64;p76"/>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04864"/>
              </a:buClr>
              <a:buSzPts val="5400"/>
              <a:buFont typeface="Arial Narrow"/>
              <a:buNone/>
              <a:defRPr b="1"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6"/>
          <p:cNvSpPr txBox="1">
            <a:spLocks noGrp="1"/>
          </p:cNvSpPr>
          <p:nvPr>
            <p:ph type="body" idx="1"/>
          </p:nvPr>
        </p:nvSpPr>
        <p:spPr>
          <a:xfrm>
            <a:off x="2861187" y="1887538"/>
            <a:ext cx="3234812"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6"/>
          <p:cNvSpPr txBox="1">
            <a:spLocks noGrp="1"/>
          </p:cNvSpPr>
          <p:nvPr>
            <p:ph type="body" idx="2"/>
          </p:nvPr>
        </p:nvSpPr>
        <p:spPr>
          <a:xfrm>
            <a:off x="6305474" y="1887538"/>
            <a:ext cx="2738165"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76"/>
          <p:cNvSpPr txBox="1">
            <a:spLocks noGrp="1"/>
          </p:cNvSpPr>
          <p:nvPr>
            <p:ph type="body" idx="3"/>
          </p:nvPr>
        </p:nvSpPr>
        <p:spPr>
          <a:xfrm>
            <a:off x="9411629" y="1887538"/>
            <a:ext cx="2313338" cy="20042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76"/>
          <p:cNvSpPr txBox="1">
            <a:spLocks noGrp="1"/>
          </p:cNvSpPr>
          <p:nvPr>
            <p:ph type="body" idx="4"/>
          </p:nvPr>
        </p:nvSpPr>
        <p:spPr>
          <a:xfrm>
            <a:off x="2861188" y="4088626"/>
            <a:ext cx="3234812"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6"/>
          <p:cNvSpPr txBox="1">
            <a:spLocks noGrp="1"/>
          </p:cNvSpPr>
          <p:nvPr>
            <p:ph type="body" idx="5"/>
          </p:nvPr>
        </p:nvSpPr>
        <p:spPr>
          <a:xfrm>
            <a:off x="6305475" y="4088626"/>
            <a:ext cx="2738165"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76"/>
          <p:cNvSpPr txBox="1">
            <a:spLocks noGrp="1"/>
          </p:cNvSpPr>
          <p:nvPr>
            <p:ph type="body" idx="6"/>
          </p:nvPr>
        </p:nvSpPr>
        <p:spPr>
          <a:xfrm>
            <a:off x="9411630" y="40886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6"/>
          <p:cNvSpPr txBox="1">
            <a:spLocks noGrp="1"/>
          </p:cNvSpPr>
          <p:nvPr>
            <p:ph type="body" idx="7"/>
          </p:nvPr>
        </p:nvSpPr>
        <p:spPr>
          <a:xfrm>
            <a:off x="9564030" y="4241026"/>
            <a:ext cx="2313338" cy="19883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04864"/>
              </a:buClr>
              <a:buSzPts val="2800"/>
              <a:buChar char="•"/>
              <a:defRPr>
                <a:latin typeface="Arial" panose="020B0604020202020204" pitchFamily="34" charset="0"/>
                <a:ea typeface="Arial" panose="020B0604020202020204" pitchFamily="34" charset="0"/>
                <a:cs typeface="Arial" panose="020B0604020202020204" pitchFamily="34" charset="0"/>
                <a:sym typeface="Arial"/>
              </a:defRPr>
            </a:lvl1pPr>
            <a:lvl2pPr marL="914400" lvl="1" indent="-393700" algn="l">
              <a:lnSpc>
                <a:spcPct val="90000"/>
              </a:lnSpc>
              <a:spcBef>
                <a:spcPts val="500"/>
              </a:spcBef>
              <a:spcAft>
                <a:spcPts val="0"/>
              </a:spcAft>
              <a:buClr>
                <a:srgbClr val="104864"/>
              </a:buClr>
              <a:buSzPts val="2600"/>
              <a:buChar char="–"/>
              <a:defRPr>
                <a:latin typeface="Arial"/>
                <a:ea typeface="Arial"/>
                <a:cs typeface="Arial"/>
                <a:sym typeface="Arial"/>
              </a:defRPr>
            </a:lvl2pPr>
            <a:lvl3pPr marL="1371600" lvl="2" indent="-381000" algn="l">
              <a:lnSpc>
                <a:spcPct val="90000"/>
              </a:lnSpc>
              <a:spcBef>
                <a:spcPts val="500"/>
              </a:spcBef>
              <a:spcAft>
                <a:spcPts val="0"/>
              </a:spcAft>
              <a:buClr>
                <a:srgbClr val="104864"/>
              </a:buClr>
              <a:buSzPts val="2400"/>
              <a:buChar char="•"/>
              <a:defRPr>
                <a:latin typeface="Arial"/>
                <a:ea typeface="Arial"/>
                <a:cs typeface="Arial"/>
                <a:sym typeface="Arial"/>
              </a:defRPr>
            </a:lvl3pPr>
            <a:lvl4pPr marL="1828800" lvl="3" indent="-368300" algn="l">
              <a:lnSpc>
                <a:spcPct val="90000"/>
              </a:lnSpc>
              <a:spcBef>
                <a:spcPts val="500"/>
              </a:spcBef>
              <a:spcAft>
                <a:spcPts val="0"/>
              </a:spcAft>
              <a:buClr>
                <a:srgbClr val="104864"/>
              </a:buClr>
              <a:buSzPts val="2200"/>
              <a:buChar char="o"/>
              <a:defRPr>
                <a:latin typeface="Arial"/>
                <a:ea typeface="Arial"/>
                <a:cs typeface="Arial"/>
                <a:sym typeface="Arial"/>
              </a:defRPr>
            </a:lvl4pPr>
            <a:lvl5pPr marL="2286000" lvl="4" indent="-355600" algn="l">
              <a:lnSpc>
                <a:spcPct val="90000"/>
              </a:lnSpc>
              <a:spcBef>
                <a:spcPts val="500"/>
              </a:spcBef>
              <a:spcAft>
                <a:spcPts val="0"/>
              </a:spcAft>
              <a:buClr>
                <a:srgbClr val="104864"/>
              </a:buClr>
              <a:buSzPts val="20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04864"/>
              </a:buClr>
              <a:buSzPts val="5400"/>
              <a:buFont typeface="Arial Narrow"/>
              <a:buNone/>
              <a:defRPr sz="5400" b="1" i="0" u="none" strike="noStrike" cap="none">
                <a:solidFill>
                  <a:srgbClr val="104864"/>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
          <p:cNvSpPr txBox="1">
            <a:spLocks noGrp="1"/>
          </p:cNvSpPr>
          <p:nvPr>
            <p:ph type="body" idx="1"/>
          </p:nvPr>
        </p:nvSpPr>
        <p:spPr>
          <a:xfrm>
            <a:off x="2861186" y="1825625"/>
            <a:ext cx="8863781"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04864"/>
              </a:buClr>
              <a:buSzPts val="2800"/>
              <a:buFont typeface="Arial"/>
              <a:buChar char="•"/>
              <a:defRPr sz="2800" b="0" i="0" u="none" strike="noStrike" cap="none">
                <a:solidFill>
                  <a:srgbClr val="104864"/>
                </a:solidFill>
                <a:latin typeface="Arial"/>
                <a:ea typeface="Arial"/>
                <a:cs typeface="Arial"/>
                <a:sym typeface="Arial"/>
              </a:defRPr>
            </a:lvl1pPr>
            <a:lvl2pPr marL="914400" marR="0" lvl="1" indent="-393700" algn="l" rtl="0">
              <a:lnSpc>
                <a:spcPct val="90000"/>
              </a:lnSpc>
              <a:spcBef>
                <a:spcPts val="500"/>
              </a:spcBef>
              <a:spcAft>
                <a:spcPts val="0"/>
              </a:spcAft>
              <a:buClr>
                <a:srgbClr val="104864"/>
              </a:buClr>
              <a:buSzPts val="2600"/>
              <a:buFont typeface="Arial"/>
              <a:buChar char="–"/>
              <a:defRPr sz="2600" b="0" i="0" u="none" strike="noStrike" cap="none">
                <a:solidFill>
                  <a:srgbClr val="104864"/>
                </a:solidFill>
                <a:latin typeface="Arial"/>
                <a:ea typeface="Arial"/>
                <a:cs typeface="Arial"/>
                <a:sym typeface="Arial"/>
              </a:defRPr>
            </a:lvl2pPr>
            <a:lvl3pPr marL="1371600" marR="0" lvl="2" indent="-381000" algn="l" rtl="0">
              <a:lnSpc>
                <a:spcPct val="90000"/>
              </a:lnSpc>
              <a:spcBef>
                <a:spcPts val="500"/>
              </a:spcBef>
              <a:spcAft>
                <a:spcPts val="0"/>
              </a:spcAft>
              <a:buClr>
                <a:srgbClr val="104864"/>
              </a:buClr>
              <a:buSzPts val="2400"/>
              <a:buFont typeface="Arial"/>
              <a:buChar char="•"/>
              <a:defRPr sz="2400" b="0" i="0" u="none" strike="noStrike" cap="none">
                <a:solidFill>
                  <a:srgbClr val="104864"/>
                </a:solidFill>
                <a:latin typeface="Arial"/>
                <a:ea typeface="Arial"/>
                <a:cs typeface="Arial"/>
                <a:sym typeface="Arial"/>
              </a:defRPr>
            </a:lvl3pPr>
            <a:lvl4pPr marL="1828800" marR="0" lvl="3" indent="-368300" algn="l" rtl="0">
              <a:lnSpc>
                <a:spcPct val="90000"/>
              </a:lnSpc>
              <a:spcBef>
                <a:spcPts val="500"/>
              </a:spcBef>
              <a:spcAft>
                <a:spcPts val="0"/>
              </a:spcAft>
              <a:buClr>
                <a:srgbClr val="104864"/>
              </a:buClr>
              <a:buSzPts val="2200"/>
              <a:buFont typeface="Courier New"/>
              <a:buChar char="o"/>
              <a:defRPr sz="2200" b="0" i="0" u="none" strike="noStrike" cap="none">
                <a:solidFill>
                  <a:srgbClr val="104864"/>
                </a:solidFill>
                <a:latin typeface="Arial"/>
                <a:ea typeface="Arial"/>
                <a:cs typeface="Arial"/>
                <a:sym typeface="Arial"/>
              </a:defRPr>
            </a:lvl4pPr>
            <a:lvl5pPr marL="2286000" marR="0" lvl="4" indent="-355600" algn="l" rtl="0">
              <a:lnSpc>
                <a:spcPct val="90000"/>
              </a:lnSpc>
              <a:spcBef>
                <a:spcPts val="500"/>
              </a:spcBef>
              <a:spcAft>
                <a:spcPts val="0"/>
              </a:spcAft>
              <a:buClr>
                <a:srgbClr val="104864"/>
              </a:buClr>
              <a:buSzPts val="2000"/>
              <a:buFont typeface="Noto Sans Symbols"/>
              <a:buChar char="⮚"/>
              <a:defRPr sz="2000" b="0" i="0" u="none" strike="noStrike" cap="none">
                <a:solidFill>
                  <a:srgbClr val="1048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p:nvPr/>
        </p:nvSpPr>
        <p:spPr>
          <a:xfrm>
            <a:off x="0" y="6248952"/>
            <a:ext cx="12191999" cy="609049"/>
          </a:xfrm>
          <a:prstGeom prst="rect">
            <a:avLst/>
          </a:prstGeom>
          <a:solidFill>
            <a:srgbClr val="006D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Times New Roman"/>
              <a:ea typeface="Times New Roman"/>
              <a:cs typeface="Times New Roman"/>
              <a:sym typeface="Times New Roman"/>
            </a:endParaRPr>
          </a:p>
        </p:txBody>
      </p:sp>
      <p:sp>
        <p:nvSpPr>
          <p:cNvPr id="14" name="Google Shape;14;p67"/>
          <p:cNvSpPr/>
          <p:nvPr/>
        </p:nvSpPr>
        <p:spPr>
          <a:xfrm>
            <a:off x="0" y="0"/>
            <a:ext cx="1505527" cy="6248951"/>
          </a:xfrm>
          <a:prstGeom prst="rect">
            <a:avLst/>
          </a:prstGeom>
          <a:solidFill>
            <a:srgbClr val="2190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5" name="Google Shape;15;p67"/>
          <p:cNvSpPr/>
          <p:nvPr/>
        </p:nvSpPr>
        <p:spPr>
          <a:xfrm>
            <a:off x="11471965" y="6349137"/>
            <a:ext cx="601868" cy="400110"/>
          </a:xfrm>
          <a:prstGeom prst="rect">
            <a:avLst/>
          </a:prstGeom>
          <a:noFill/>
          <a:ln>
            <a:noFill/>
          </a:ln>
        </p:spPr>
        <p:txBody>
          <a:bodyPr spcFirstLastPara="1" wrap="square" lIns="182875" tIns="91425" rIns="182875" bIns="91425" anchor="t" anchorCtr="0">
            <a:spAutoFit/>
          </a:bodyPr>
          <a:lstStyle/>
          <a:p>
            <a:pPr marL="0" marR="0" lvl="0" indent="0" algn="r" rtl="0">
              <a:spcBef>
                <a:spcPts val="0"/>
              </a:spcBef>
              <a:spcAft>
                <a:spcPts val="0"/>
              </a:spcAft>
              <a:buNone/>
            </a:pPr>
            <a:fld id="{00000000-1234-1234-1234-123412341234}" type="slidenum">
              <a:rPr lang="en-US" sz="1400" b="0">
                <a:solidFill>
                  <a:schemeClr val="lt1"/>
                </a:solidFill>
                <a:latin typeface="Arial" panose="020B0604020202020204" pitchFamily="34" charset="0"/>
                <a:ea typeface="Arial"/>
                <a:cs typeface="Arial"/>
                <a:sym typeface="Arial"/>
              </a:rPr>
              <a:t>‹#›</a:t>
            </a:fld>
            <a:endParaRPr sz="1400" b="0" dirty="0">
              <a:solidFill>
                <a:schemeClr val="lt1"/>
              </a:solidFill>
              <a:latin typeface="Arial" panose="020B0604020202020204" pitchFamily="34" charset="0"/>
              <a:ea typeface="Arial"/>
              <a:cs typeface="Arial"/>
              <a:sym typeface="Arial"/>
            </a:endParaRPr>
          </a:p>
        </p:txBody>
      </p:sp>
      <p:sp>
        <p:nvSpPr>
          <p:cNvPr id="7" name="Google Shape;13;p67">
            <a:extLst>
              <a:ext uri="{FF2B5EF4-FFF2-40B4-BE49-F238E27FC236}">
                <a16:creationId xmlns:a16="http://schemas.microsoft.com/office/drawing/2014/main" id="{6D517CF1-A23C-4E67-96DA-FF8231AFF7D9}"/>
              </a:ext>
            </a:extLst>
          </p:cNvPr>
          <p:cNvSpPr/>
          <p:nvPr userDrawn="1"/>
        </p:nvSpPr>
        <p:spPr>
          <a:xfrm>
            <a:off x="211133" y="6363885"/>
            <a:ext cx="56007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Arial" panose="020B0604020202020204" pitchFamily="34" charset="0"/>
                <a:ea typeface="Arial"/>
                <a:cs typeface="Arial"/>
                <a:sym typeface="Arial"/>
              </a:rPr>
              <a:t>Matching Accessibility Resources to Students’ Needs</a:t>
            </a:r>
            <a:endParaRPr dirty="0">
              <a:latin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97" r:id="rId4"/>
    <p:sldLayoutId id="2147483654" r:id="rId5"/>
    <p:sldLayoutId id="2147483655" r:id="rId6"/>
    <p:sldLayoutId id="2147483705" r:id="rId7"/>
    <p:sldLayoutId id="2147483656" r:id="rId8"/>
    <p:sldLayoutId id="2147483657" r:id="rId9"/>
    <p:sldLayoutId id="2147483658" r:id="rId10"/>
    <p:sldLayoutId id="2147483660" r:id="rId11"/>
    <p:sldLayoutId id="2147483696"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78"/>
          <p:cNvSpPr txBox="1">
            <a:spLocks noGrp="1"/>
          </p:cNvSpPr>
          <p:nvPr>
            <p:ph type="title"/>
          </p:nvPr>
        </p:nvSpPr>
        <p:spPr>
          <a:xfrm>
            <a:off x="780459" y="365125"/>
            <a:ext cx="1069150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04864"/>
              </a:buClr>
              <a:buSzPts val="5400"/>
              <a:buFont typeface="Arial Narrow"/>
              <a:buNone/>
              <a:defRPr sz="5400" b="1" i="0" u="none" strike="noStrike" cap="none">
                <a:solidFill>
                  <a:srgbClr val="104864"/>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78"/>
          <p:cNvSpPr txBox="1">
            <a:spLocks noGrp="1"/>
          </p:cNvSpPr>
          <p:nvPr>
            <p:ph type="body" idx="1"/>
          </p:nvPr>
        </p:nvSpPr>
        <p:spPr>
          <a:xfrm>
            <a:off x="780459" y="1825625"/>
            <a:ext cx="10691506"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04864"/>
              </a:buClr>
              <a:buSzPts val="2800"/>
              <a:buFont typeface="Noto Sans Symbols"/>
              <a:buChar char="▪"/>
              <a:defRPr sz="2800" b="0" i="0" u="none" strike="noStrike" cap="none">
                <a:solidFill>
                  <a:srgbClr val="104864"/>
                </a:solidFill>
                <a:latin typeface="Arial"/>
                <a:ea typeface="Arial"/>
                <a:cs typeface="Arial"/>
                <a:sym typeface="Arial"/>
              </a:defRPr>
            </a:lvl1pPr>
            <a:lvl2pPr marL="914400" marR="0" lvl="1" indent="-393700" algn="l" rtl="0">
              <a:lnSpc>
                <a:spcPct val="90000"/>
              </a:lnSpc>
              <a:spcBef>
                <a:spcPts val="500"/>
              </a:spcBef>
              <a:spcAft>
                <a:spcPts val="0"/>
              </a:spcAft>
              <a:buClr>
                <a:srgbClr val="104864"/>
              </a:buClr>
              <a:buSzPts val="2600"/>
              <a:buFont typeface="Arial"/>
              <a:buChar char="–"/>
              <a:defRPr sz="2600" b="0" i="0" u="none" strike="noStrike" cap="none">
                <a:solidFill>
                  <a:srgbClr val="104864"/>
                </a:solidFill>
                <a:latin typeface="Arial"/>
                <a:ea typeface="Arial"/>
                <a:cs typeface="Arial"/>
                <a:sym typeface="Arial"/>
              </a:defRPr>
            </a:lvl2pPr>
            <a:lvl3pPr marL="1371600" marR="0" lvl="2" indent="-381000" algn="l" rtl="0">
              <a:lnSpc>
                <a:spcPct val="90000"/>
              </a:lnSpc>
              <a:spcBef>
                <a:spcPts val="500"/>
              </a:spcBef>
              <a:spcAft>
                <a:spcPts val="0"/>
              </a:spcAft>
              <a:buClr>
                <a:srgbClr val="104864"/>
              </a:buClr>
              <a:buSzPts val="2400"/>
              <a:buFont typeface="Arial"/>
              <a:buChar char="•"/>
              <a:defRPr sz="2400" b="0" i="0" u="none" strike="noStrike" cap="none">
                <a:solidFill>
                  <a:srgbClr val="104864"/>
                </a:solidFill>
                <a:latin typeface="Arial"/>
                <a:ea typeface="Arial"/>
                <a:cs typeface="Arial"/>
                <a:sym typeface="Arial"/>
              </a:defRPr>
            </a:lvl3pPr>
            <a:lvl4pPr marL="1828800" marR="0" lvl="3" indent="-368300" algn="l" rtl="0">
              <a:lnSpc>
                <a:spcPct val="90000"/>
              </a:lnSpc>
              <a:spcBef>
                <a:spcPts val="500"/>
              </a:spcBef>
              <a:spcAft>
                <a:spcPts val="0"/>
              </a:spcAft>
              <a:buClr>
                <a:srgbClr val="104864"/>
              </a:buClr>
              <a:buSzPts val="2200"/>
              <a:buFont typeface="Courier New"/>
              <a:buChar char="o"/>
              <a:defRPr sz="2200" b="0" i="0" u="none" strike="noStrike" cap="none">
                <a:solidFill>
                  <a:srgbClr val="104864"/>
                </a:solidFill>
                <a:latin typeface="Arial"/>
                <a:ea typeface="Arial"/>
                <a:cs typeface="Arial"/>
                <a:sym typeface="Arial"/>
              </a:defRPr>
            </a:lvl4pPr>
            <a:lvl5pPr marL="2286000" marR="0" lvl="4" indent="-355600" algn="l" rtl="0">
              <a:lnSpc>
                <a:spcPct val="90000"/>
              </a:lnSpc>
              <a:spcBef>
                <a:spcPts val="500"/>
              </a:spcBef>
              <a:spcAft>
                <a:spcPts val="0"/>
              </a:spcAft>
              <a:buClr>
                <a:srgbClr val="104864"/>
              </a:buClr>
              <a:buSzPts val="2000"/>
              <a:buFont typeface="Noto Sans Symbols"/>
              <a:buChar char="⮚"/>
              <a:defRPr sz="2000" b="0" i="0" u="none" strike="noStrike" cap="none">
                <a:solidFill>
                  <a:srgbClr val="1048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78"/>
          <p:cNvSpPr/>
          <p:nvPr/>
        </p:nvSpPr>
        <p:spPr>
          <a:xfrm>
            <a:off x="0" y="6248952"/>
            <a:ext cx="12191999" cy="609049"/>
          </a:xfrm>
          <a:prstGeom prst="rect">
            <a:avLst/>
          </a:prstGeom>
          <a:solidFill>
            <a:srgbClr val="006D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64" name="Google Shape;164;p78"/>
          <p:cNvSpPr/>
          <p:nvPr/>
        </p:nvSpPr>
        <p:spPr>
          <a:xfrm>
            <a:off x="11471965" y="6349137"/>
            <a:ext cx="601868" cy="400110"/>
          </a:xfrm>
          <a:prstGeom prst="rect">
            <a:avLst/>
          </a:prstGeom>
          <a:noFill/>
          <a:ln>
            <a:noFill/>
          </a:ln>
        </p:spPr>
        <p:txBody>
          <a:bodyPr spcFirstLastPara="1" wrap="square" lIns="182875" tIns="91425" rIns="182875" bIns="91425" anchor="t" anchorCtr="0">
            <a:spAutoFit/>
          </a:bodyPr>
          <a:lstStyle/>
          <a:p>
            <a:pPr marL="0" marR="0" lvl="0" indent="0" algn="r" rtl="0">
              <a:spcBef>
                <a:spcPts val="0"/>
              </a:spcBef>
              <a:spcAft>
                <a:spcPts val="0"/>
              </a:spcAft>
              <a:buNone/>
            </a:pPr>
            <a:fld id="{00000000-1234-1234-1234-123412341234}" type="slidenum">
              <a:rPr lang="en-US" sz="1400" b="0">
                <a:solidFill>
                  <a:schemeClr val="lt1"/>
                </a:solidFill>
                <a:latin typeface="Arial" panose="020B0604020202020204" pitchFamily="34" charset="0"/>
                <a:ea typeface="Arial"/>
                <a:cs typeface="Arial"/>
                <a:sym typeface="Arial"/>
              </a:rPr>
              <a:t>‹#›</a:t>
            </a:fld>
            <a:endParaRPr sz="1400" b="0" dirty="0">
              <a:solidFill>
                <a:schemeClr val="lt1"/>
              </a:solidFill>
              <a:latin typeface="Arial" panose="020B0604020202020204" pitchFamily="34" charset="0"/>
              <a:ea typeface="Arial"/>
              <a:cs typeface="Arial"/>
              <a:sym typeface="Arial"/>
            </a:endParaRPr>
          </a:p>
        </p:txBody>
      </p:sp>
      <p:sp>
        <p:nvSpPr>
          <p:cNvPr id="6" name="Google Shape;13;p67">
            <a:extLst>
              <a:ext uri="{FF2B5EF4-FFF2-40B4-BE49-F238E27FC236}">
                <a16:creationId xmlns:a16="http://schemas.microsoft.com/office/drawing/2014/main" id="{B38F737A-6ED5-42F6-9E6A-EFBD7E1277F8}"/>
              </a:ext>
            </a:extLst>
          </p:cNvPr>
          <p:cNvSpPr/>
          <p:nvPr userDrawn="1"/>
        </p:nvSpPr>
        <p:spPr>
          <a:xfrm>
            <a:off x="211133" y="6363885"/>
            <a:ext cx="56007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Arial" panose="020B0604020202020204" pitchFamily="34" charset="0"/>
                <a:ea typeface="Arial"/>
                <a:cs typeface="Arial"/>
                <a:sym typeface="Arial"/>
              </a:rPr>
              <a:t>Matching Accessibility Resources to Students’ Needs</a:t>
            </a:r>
            <a:endParaRPr dirty="0">
              <a:latin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72" r:id="rId1"/>
    <p:sldLayoutId id="2147483701" r:id="rId2"/>
    <p:sldLayoutId id="214748370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04864"/>
              </a:buClr>
              <a:buSzPts val="5400"/>
              <a:buFont typeface="Arial Narrow"/>
              <a:buNone/>
              <a:defRPr sz="5400" b="1" i="0" u="none" strike="noStrike" cap="none">
                <a:solidFill>
                  <a:srgbClr val="104864"/>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
          <p:cNvSpPr txBox="1">
            <a:spLocks noGrp="1"/>
          </p:cNvSpPr>
          <p:nvPr>
            <p:ph type="body" idx="1"/>
          </p:nvPr>
        </p:nvSpPr>
        <p:spPr>
          <a:xfrm>
            <a:off x="2861186" y="1825625"/>
            <a:ext cx="8863781"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04864"/>
              </a:buClr>
              <a:buSzPts val="2800"/>
              <a:buFont typeface="Arial"/>
              <a:buChar char="•"/>
              <a:defRPr sz="2800" b="0" i="0" u="none" strike="noStrike" cap="none">
                <a:solidFill>
                  <a:srgbClr val="104864"/>
                </a:solidFill>
                <a:latin typeface="Arial"/>
                <a:ea typeface="Arial"/>
                <a:cs typeface="Arial"/>
                <a:sym typeface="Arial"/>
              </a:defRPr>
            </a:lvl1pPr>
            <a:lvl2pPr marL="914400" marR="0" lvl="1" indent="-393700" algn="l" rtl="0">
              <a:lnSpc>
                <a:spcPct val="90000"/>
              </a:lnSpc>
              <a:spcBef>
                <a:spcPts val="500"/>
              </a:spcBef>
              <a:spcAft>
                <a:spcPts val="0"/>
              </a:spcAft>
              <a:buClr>
                <a:srgbClr val="104864"/>
              </a:buClr>
              <a:buSzPts val="2600"/>
              <a:buFont typeface="Arial"/>
              <a:buChar char="–"/>
              <a:defRPr sz="2600" b="0" i="0" u="none" strike="noStrike" cap="none">
                <a:solidFill>
                  <a:srgbClr val="104864"/>
                </a:solidFill>
                <a:latin typeface="Arial"/>
                <a:ea typeface="Arial"/>
                <a:cs typeface="Arial"/>
                <a:sym typeface="Arial"/>
              </a:defRPr>
            </a:lvl2pPr>
            <a:lvl3pPr marL="1371600" marR="0" lvl="2" indent="-381000" algn="l" rtl="0">
              <a:lnSpc>
                <a:spcPct val="90000"/>
              </a:lnSpc>
              <a:spcBef>
                <a:spcPts val="500"/>
              </a:spcBef>
              <a:spcAft>
                <a:spcPts val="0"/>
              </a:spcAft>
              <a:buClr>
                <a:srgbClr val="104864"/>
              </a:buClr>
              <a:buSzPts val="2400"/>
              <a:buFont typeface="Arial"/>
              <a:buChar char="•"/>
              <a:defRPr sz="2400" b="0" i="0" u="none" strike="noStrike" cap="none">
                <a:solidFill>
                  <a:srgbClr val="104864"/>
                </a:solidFill>
                <a:latin typeface="Arial"/>
                <a:ea typeface="Arial"/>
                <a:cs typeface="Arial"/>
                <a:sym typeface="Arial"/>
              </a:defRPr>
            </a:lvl3pPr>
            <a:lvl4pPr marL="1828800" marR="0" lvl="3" indent="-368300" algn="l" rtl="0">
              <a:lnSpc>
                <a:spcPct val="90000"/>
              </a:lnSpc>
              <a:spcBef>
                <a:spcPts val="500"/>
              </a:spcBef>
              <a:spcAft>
                <a:spcPts val="0"/>
              </a:spcAft>
              <a:buClr>
                <a:srgbClr val="104864"/>
              </a:buClr>
              <a:buSzPts val="2200"/>
              <a:buFont typeface="Courier New"/>
              <a:buChar char="o"/>
              <a:defRPr sz="2200" b="0" i="0" u="none" strike="noStrike" cap="none">
                <a:solidFill>
                  <a:srgbClr val="104864"/>
                </a:solidFill>
                <a:latin typeface="Arial"/>
                <a:ea typeface="Arial"/>
                <a:cs typeface="Arial"/>
                <a:sym typeface="Arial"/>
              </a:defRPr>
            </a:lvl4pPr>
            <a:lvl5pPr marL="2286000" marR="0" lvl="4" indent="-355600" algn="l" rtl="0">
              <a:lnSpc>
                <a:spcPct val="90000"/>
              </a:lnSpc>
              <a:spcBef>
                <a:spcPts val="500"/>
              </a:spcBef>
              <a:spcAft>
                <a:spcPts val="0"/>
              </a:spcAft>
              <a:buClr>
                <a:srgbClr val="104864"/>
              </a:buClr>
              <a:buSzPts val="2000"/>
              <a:buFont typeface="Noto Sans Symbols"/>
              <a:buChar char="⮚"/>
              <a:defRPr sz="2000" b="0" i="0" u="none" strike="noStrike" cap="none">
                <a:solidFill>
                  <a:srgbClr val="1048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p:nvPr/>
        </p:nvSpPr>
        <p:spPr>
          <a:xfrm>
            <a:off x="0" y="6248952"/>
            <a:ext cx="12191999" cy="609049"/>
          </a:xfrm>
          <a:prstGeom prst="rect">
            <a:avLst/>
          </a:prstGeom>
          <a:solidFill>
            <a:srgbClr val="006D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Times New Roman"/>
              <a:ea typeface="Times New Roman"/>
              <a:cs typeface="Times New Roman"/>
              <a:sym typeface="Times New Roman"/>
            </a:endParaRPr>
          </a:p>
        </p:txBody>
      </p:sp>
      <p:sp>
        <p:nvSpPr>
          <p:cNvPr id="13" name="Google Shape;13;p67"/>
          <p:cNvSpPr/>
          <p:nvPr/>
        </p:nvSpPr>
        <p:spPr>
          <a:xfrm>
            <a:off x="211133" y="6363885"/>
            <a:ext cx="56007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Arial" panose="020B0604020202020204" pitchFamily="34" charset="0"/>
                <a:ea typeface="Arial"/>
                <a:cs typeface="Arial"/>
                <a:sym typeface="Arial"/>
              </a:rPr>
              <a:t>Matching Accessibility Resources to Students’ Needs</a:t>
            </a:r>
            <a:endParaRPr dirty="0">
              <a:latin typeface="Arial" panose="020B0604020202020204" pitchFamily="34" charset="0"/>
            </a:endParaRPr>
          </a:p>
        </p:txBody>
      </p:sp>
      <p:sp>
        <p:nvSpPr>
          <p:cNvPr id="14" name="Google Shape;14;p67"/>
          <p:cNvSpPr/>
          <p:nvPr/>
        </p:nvSpPr>
        <p:spPr>
          <a:xfrm>
            <a:off x="0" y="0"/>
            <a:ext cx="1505527" cy="6248951"/>
          </a:xfrm>
          <a:prstGeom prst="rect">
            <a:avLst/>
          </a:prstGeom>
          <a:solidFill>
            <a:srgbClr val="2190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
        <p:nvSpPr>
          <p:cNvPr id="15" name="Google Shape;15;p67"/>
          <p:cNvSpPr/>
          <p:nvPr/>
        </p:nvSpPr>
        <p:spPr>
          <a:xfrm>
            <a:off x="11471965" y="6349137"/>
            <a:ext cx="601868" cy="400110"/>
          </a:xfrm>
          <a:prstGeom prst="rect">
            <a:avLst/>
          </a:prstGeom>
          <a:noFill/>
          <a:ln>
            <a:noFill/>
          </a:ln>
        </p:spPr>
        <p:txBody>
          <a:bodyPr spcFirstLastPara="1" wrap="square" lIns="182875" tIns="91425" rIns="182875" bIns="91425" anchor="t" anchorCtr="0">
            <a:spAutoFit/>
          </a:bodyPr>
          <a:lstStyle/>
          <a:p>
            <a:pPr marL="0" marR="0" lvl="0" indent="0" algn="r" rtl="0">
              <a:spcBef>
                <a:spcPts val="0"/>
              </a:spcBef>
              <a:spcAft>
                <a:spcPts val="0"/>
              </a:spcAft>
              <a:buNone/>
            </a:pPr>
            <a:fld id="{00000000-1234-1234-1234-123412341234}" type="slidenum">
              <a:rPr lang="en-US" sz="1400" b="0">
                <a:solidFill>
                  <a:schemeClr val="lt1"/>
                </a:solidFill>
                <a:latin typeface="Arial" panose="020B0604020202020204" pitchFamily="34" charset="0"/>
                <a:ea typeface="Arial"/>
                <a:cs typeface="Arial"/>
                <a:sym typeface="Arial"/>
              </a:rPr>
              <a:t>‹#›</a:t>
            </a:fld>
            <a:endParaRPr sz="1400" b="0" dirty="0">
              <a:solidFill>
                <a:schemeClr val="lt1"/>
              </a:solidFill>
              <a:latin typeface="Arial" panose="020B0604020202020204" pitchFamily="34" charset="0"/>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51" r:id="rId3"/>
    <p:sldLayoutId id="2147483652" r:id="rId4"/>
    <p:sldLayoutId id="2147483676" r:id="rId5"/>
    <p:sldLayoutId id="2147483695" r:id="rId6"/>
    <p:sldLayoutId id="2147483677" r:id="rId7"/>
    <p:sldLayoutId id="2147483678" r:id="rId8"/>
    <p:sldLayoutId id="2147483693" r:id="rId9"/>
    <p:sldLayoutId id="2147483699" r:id="rId10"/>
    <p:sldLayoutId id="2147483679" r:id="rId11"/>
    <p:sldLayoutId id="2147483680" r:id="rId12"/>
    <p:sldLayoutId id="2147483691" r:id="rId13"/>
    <p:sldLayoutId id="2147483690" r:id="rId14"/>
    <p:sldLayoutId id="2147483700" r:id="rId15"/>
    <p:sldLayoutId id="2147483659" r:id="rId16"/>
    <p:sldLayoutId id="2147483694" r:id="rId17"/>
    <p:sldLayoutId id="2147483702" r:id="rId18"/>
    <p:sldLayoutId id="2147483682" r:id="rId19"/>
    <p:sldLayoutId id="2147483698" r:id="rId20"/>
    <p:sldLayoutId id="2147483661" r:id="rId21"/>
    <p:sldLayoutId id="2147483683" r:id="rId22"/>
    <p:sldLayoutId id="2147483692" r:id="rId23"/>
    <p:sldLayoutId id="2147483703" r:id="rId24"/>
    <p:sldLayoutId id="2147483684" r:id="rId25"/>
    <p:sldLayoutId id="2147483685" r:id="rId26"/>
    <p:sldLayoutId id="2147483686" r:id="rId27"/>
    <p:sldLayoutId id="2147483687" r:id="rId28"/>
    <p:sldLayoutId id="2147483688" r:id="rId29"/>
    <p:sldLayoutId id="2147483689"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8.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6.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a:spLocks noGrp="1"/>
          </p:cNvSpPr>
          <p:nvPr>
            <p:ph type="title"/>
          </p:nvPr>
        </p:nvSpPr>
        <p:spPr>
          <a:xfrm>
            <a:off x="264237" y="1668781"/>
            <a:ext cx="6304513" cy="2894545"/>
          </a:xfrm>
          <a:noFill/>
          <a:ln>
            <a:noFill/>
          </a:ln>
        </p:spPr>
        <p:txBody>
          <a:bodyPr spcFirstLastPara="1" wrap="square" lIns="91425" tIns="45700" rIns="91425" bIns="45700" anchor="ctr" anchorCtr="0">
            <a:noAutofit/>
          </a:bodyPr>
          <a:lstStyle/>
          <a:p>
            <a:pPr lvl="0"/>
            <a:r>
              <a:rPr lang="en-US" dirty="0"/>
              <a:t>Matching Accessibility Resources to Students’ Needs Training</a:t>
            </a:r>
          </a:p>
        </p:txBody>
      </p:sp>
      <p:sp>
        <p:nvSpPr>
          <p:cNvPr id="3" name="Subtitle 2">
            <a:extLst>
              <a:ext uri="{FF2B5EF4-FFF2-40B4-BE49-F238E27FC236}">
                <a16:creationId xmlns:a16="http://schemas.microsoft.com/office/drawing/2014/main" id="{B739354D-FCB4-43C3-82DD-10DE8EF925BA}"/>
              </a:ext>
            </a:extLst>
          </p:cNvPr>
          <p:cNvSpPr>
            <a:spLocks noGrp="1"/>
          </p:cNvSpPr>
          <p:nvPr>
            <p:ph type="subTitle" idx="1"/>
          </p:nvPr>
        </p:nvSpPr>
        <p:spPr>
          <a:xfrm>
            <a:off x="264237" y="4814596"/>
            <a:ext cx="6019985" cy="941296"/>
          </a:xfrm>
        </p:spPr>
        <p:txBody>
          <a:bodyPr/>
          <a:lstStyle/>
          <a:p>
            <a:r>
              <a:rPr lang="en-US" dirty="0">
                <a:latin typeface="Arial"/>
                <a:cs typeface="Arial"/>
              </a:rPr>
              <a:t>September 6, 2022</a:t>
            </a:r>
          </a:p>
          <a:p>
            <a:r>
              <a:rPr lang="en-US" dirty="0">
                <a:latin typeface="Arial"/>
                <a:cs typeface="Arial"/>
              </a:rPr>
              <a:t>September 13, 2022</a:t>
            </a:r>
          </a:p>
        </p:txBody>
      </p:sp>
      <p:sp>
        <p:nvSpPr>
          <p:cNvPr id="4" name="Speech Bubble: Rectangle with Corners Rounded 3">
            <a:extLst>
              <a:ext uri="{FF2B5EF4-FFF2-40B4-BE49-F238E27FC236}">
                <a16:creationId xmlns:a16="http://schemas.microsoft.com/office/drawing/2014/main" id="{5B73148B-CD6B-E76A-E892-8D392A6C17FE}"/>
              </a:ext>
            </a:extLst>
          </p:cNvPr>
          <p:cNvSpPr/>
          <p:nvPr/>
        </p:nvSpPr>
        <p:spPr>
          <a:xfrm>
            <a:off x="7839396" y="4814596"/>
            <a:ext cx="4088367" cy="1612929"/>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600"/>
              </a:spcBef>
              <a:spcAft>
                <a:spcPts val="1200"/>
              </a:spcAft>
            </a:pPr>
            <a:r>
              <a:rPr lang="en-US" sz="2800" dirty="0">
                <a:latin typeface="Pacifico"/>
                <a:ea typeface="+mn-lt"/>
                <a:cs typeface="+mn-lt"/>
              </a:rPr>
              <a:t>Who is in the room?</a:t>
            </a:r>
            <a:r>
              <a:rPr lang="en-US" sz="2800" dirty="0">
                <a:latin typeface="Calibri"/>
                <a:ea typeface="+mn-lt"/>
                <a:cs typeface="+mn-lt"/>
              </a:rPr>
              <a:t> </a:t>
            </a:r>
          </a:p>
          <a:p>
            <a:pPr algn="ctr">
              <a:spcBef>
                <a:spcPts val="600"/>
              </a:spcBef>
              <a:spcAft>
                <a:spcPts val="1200"/>
              </a:spcAft>
            </a:pPr>
            <a:r>
              <a:rPr lang="en-US" sz="1800" dirty="0">
                <a:latin typeface="+mj-lt"/>
                <a:ea typeface="+mn-lt"/>
                <a:cs typeface="+mn-lt"/>
              </a:rPr>
              <a:t>Please drop your name, role, and LEA name in the chat.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780459" y="365125"/>
            <a:ext cx="1069150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 Closer Look...</a:t>
            </a:r>
            <a:endParaRPr dirty="0"/>
          </a:p>
        </p:txBody>
      </p:sp>
      <p:pic>
        <p:nvPicPr>
          <p:cNvPr id="319" name="Google Shape;319;p19" descr="Representation of the Accessibility resources graphic for CAASPP"/>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28801" y="1690688"/>
            <a:ext cx="5325030" cy="4114800"/>
          </a:xfrm>
          <a:prstGeom prst="rect">
            <a:avLst/>
          </a:prstGeom>
          <a:noFill/>
          <a:ln w="9525" cap="flat" cmpd="sng">
            <a:solidFill>
              <a:schemeClr val="accent1"/>
            </a:solidFill>
            <a:prstDash val="solid"/>
            <a:round/>
            <a:headEnd type="none" w="sm" len="sm"/>
            <a:tailEnd type="none" w="sm" len="sm"/>
          </a:ln>
        </p:spPr>
      </p:pic>
      <p:pic>
        <p:nvPicPr>
          <p:cNvPr id="320" name="Google Shape;320;p19" descr="Representation of the Accessibility resources graphic for ELPAC"/>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6442313" y="1690688"/>
            <a:ext cx="5325030" cy="4114800"/>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UDL: Planning for Variability</a:t>
            </a:r>
            <a:endParaRPr dirty="0"/>
          </a:p>
        </p:txBody>
      </p:sp>
      <p:graphicFrame>
        <p:nvGraphicFramePr>
          <p:cNvPr id="27" name="Google Shape;425;p33" descr="UDL framework divided into three boxes for engagement, representation, and action and expression">
            <a:extLst>
              <a:ext uri="{FF2B5EF4-FFF2-40B4-BE49-F238E27FC236}">
                <a16:creationId xmlns:a16="http://schemas.microsoft.com/office/drawing/2014/main" id="{E70FE08A-2961-4438-A257-DAB11C7B4A15}"/>
              </a:ext>
            </a:extLst>
          </p:cNvPr>
          <p:cNvGraphicFramePr>
            <a:graphicFrameLocks noGrp="1"/>
          </p:cNvGraphicFramePr>
          <p:nvPr>
            <p:ph sz="quarter" idx="10"/>
            <p:extLst>
              <p:ext uri="{D42A27DB-BD31-4B8C-83A1-F6EECF244321}">
                <p14:modId xmlns:p14="http://schemas.microsoft.com/office/powerpoint/2010/main" val="644843970"/>
              </p:ext>
            </p:extLst>
          </p:nvPr>
        </p:nvGraphicFramePr>
        <p:xfrm>
          <a:off x="2322576" y="1874520"/>
          <a:ext cx="9739450" cy="3986775"/>
        </p:xfrm>
        <a:graphic>
          <a:graphicData uri="http://schemas.openxmlformats.org/drawingml/2006/table">
            <a:tbl>
              <a:tblPr firstRow="1">
                <a:noFill/>
                <a:tableStyleId>{FE3C5181-EA1B-42BD-98D1-7817ED801C59}</a:tableStyleId>
              </a:tblPr>
              <a:tblGrid>
                <a:gridCol w="3356175">
                  <a:extLst>
                    <a:ext uri="{9D8B030D-6E8A-4147-A177-3AD203B41FA5}">
                      <a16:colId xmlns:a16="http://schemas.microsoft.com/office/drawing/2014/main" val="20000"/>
                    </a:ext>
                  </a:extLst>
                </a:gridCol>
                <a:gridCol w="3175300">
                  <a:extLst>
                    <a:ext uri="{9D8B030D-6E8A-4147-A177-3AD203B41FA5}">
                      <a16:colId xmlns:a16="http://schemas.microsoft.com/office/drawing/2014/main" val="20001"/>
                    </a:ext>
                  </a:extLst>
                </a:gridCol>
                <a:gridCol w="3207975">
                  <a:extLst>
                    <a:ext uri="{9D8B030D-6E8A-4147-A177-3AD203B41FA5}">
                      <a16:colId xmlns:a16="http://schemas.microsoft.com/office/drawing/2014/main" val="20002"/>
                    </a:ext>
                  </a:extLst>
                </a:gridCol>
              </a:tblGrid>
              <a:tr h="3986775">
                <a:tc>
                  <a:txBody>
                    <a:bodyPr/>
                    <a:lstStyle/>
                    <a:p>
                      <a:pPr marL="0" marR="0" lvl="0" indent="0" algn="ctr" rtl="0">
                        <a:spcBef>
                          <a:spcPts val="0"/>
                        </a:spcBef>
                        <a:spcAft>
                          <a:spcPts val="0"/>
                        </a:spcAft>
                        <a:buNone/>
                      </a:pPr>
                      <a:r>
                        <a:rPr lang="en-US" sz="2400" b="1" u="none" strike="noStrike" cap="none">
                          <a:solidFill>
                            <a:schemeClr val="dk1"/>
                          </a:solidFill>
                          <a:latin typeface="Arial" panose="020B0604020202020204" pitchFamily="34" charset="0"/>
                          <a:ea typeface="Arial"/>
                          <a:cs typeface="Arial" panose="020B0604020202020204" pitchFamily="34" charset="0"/>
                          <a:sym typeface="Arial"/>
                        </a:rPr>
                        <a:t>Engagement</a:t>
                      </a:r>
                      <a:endParaRPr>
                        <a:latin typeface="Arial" panose="020B0604020202020204" pitchFamily="34" charset="0"/>
                        <a:cs typeface="Arial" panose="020B0604020202020204" pitchFamily="34" charset="0"/>
                      </a:endParaRPr>
                    </a:p>
                    <a:p>
                      <a:pPr marL="0" marR="0" lvl="0" indent="0" algn="l" rtl="0">
                        <a:spcBef>
                          <a:spcPts val="1800"/>
                        </a:spcBef>
                        <a:spcAft>
                          <a:spcPts val="0"/>
                        </a:spcAft>
                        <a:buNone/>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Resources to address challenges related to:</a:t>
                      </a:r>
                      <a:endParaRPr sz="2400" u="none" strike="noStrike" cap="none">
                        <a:solidFill>
                          <a:schemeClr val="dk1"/>
                        </a:solidFill>
                        <a:latin typeface="Arial" panose="020B0604020202020204" pitchFamily="34" charset="0"/>
                        <a:ea typeface="Arial"/>
                        <a:cs typeface="Arial" panose="020B0604020202020204" pitchFamily="34" charset="0"/>
                        <a:sym typeface="Arial"/>
                      </a:endParaRPr>
                    </a:p>
                    <a:p>
                      <a:pPr marL="342900" marR="0" lvl="0" indent="-231775" algn="l" rtl="0">
                        <a:spcBef>
                          <a:spcPts val="1200"/>
                        </a:spcBef>
                        <a:spcAft>
                          <a:spcPts val="0"/>
                        </a:spcAft>
                        <a:buClr>
                          <a:schemeClr val="dk1"/>
                        </a:buClr>
                        <a:buSzPts val="2400"/>
                        <a:buFont typeface="Arial"/>
                        <a:buChar char="•"/>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Recruiting interest</a:t>
                      </a:r>
                      <a:endParaRPr>
                        <a:latin typeface="Arial" panose="020B0604020202020204" pitchFamily="34" charset="0"/>
                        <a:cs typeface="Arial" panose="020B0604020202020204" pitchFamily="34" charset="0"/>
                      </a:endParaRPr>
                    </a:p>
                    <a:p>
                      <a:pPr marL="342900" marR="0" lvl="0" indent="-231775" algn="l" rtl="0">
                        <a:spcBef>
                          <a:spcPts val="0"/>
                        </a:spcBef>
                        <a:spcAft>
                          <a:spcPts val="0"/>
                        </a:spcAft>
                        <a:buClr>
                          <a:schemeClr val="dk1"/>
                        </a:buClr>
                        <a:buSzPts val="2400"/>
                        <a:buFont typeface="Arial"/>
                        <a:buChar char="•"/>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Sustaining effort and persistence</a:t>
                      </a:r>
                      <a:endParaRPr sz="2400" u="none" strike="noStrike" cap="none">
                        <a:solidFill>
                          <a:schemeClr val="dk1"/>
                        </a:solidFill>
                        <a:latin typeface="Arial" panose="020B0604020202020204" pitchFamily="34" charset="0"/>
                        <a:ea typeface="Arial"/>
                        <a:cs typeface="Arial" panose="020B0604020202020204" pitchFamily="34" charset="0"/>
                        <a:sym typeface="Arial"/>
                      </a:endParaRPr>
                    </a:p>
                    <a:p>
                      <a:pPr marL="342900" marR="0" lvl="0" indent="-231775" algn="l" rtl="0">
                        <a:spcBef>
                          <a:spcPts val="0"/>
                        </a:spcBef>
                        <a:spcAft>
                          <a:spcPts val="0"/>
                        </a:spcAft>
                        <a:buClr>
                          <a:schemeClr val="dk1"/>
                        </a:buClr>
                        <a:buSzPts val="2400"/>
                        <a:buFont typeface="Arial"/>
                        <a:buChar char="•"/>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Self-regulation</a:t>
                      </a:r>
                      <a:endParaRPr sz="240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48675" marR="48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8CDE9E"/>
                        </a:gs>
                        <a:gs pos="50000">
                          <a:srgbClr val="BAE8C3"/>
                        </a:gs>
                        <a:gs pos="100000">
                          <a:srgbClr val="DEF2E1"/>
                        </a:gs>
                      </a:gsLst>
                      <a:lin ang="2700000" scaled="0"/>
                    </a:gradFill>
                  </a:tcPr>
                </a:tc>
                <a:tc>
                  <a:txBody>
                    <a:bodyPr/>
                    <a:lstStyle/>
                    <a:p>
                      <a:pPr marL="0" marR="0" lvl="0" indent="0" algn="ctr" rtl="0">
                        <a:spcBef>
                          <a:spcPts val="0"/>
                        </a:spcBef>
                        <a:spcAft>
                          <a:spcPts val="0"/>
                        </a:spcAft>
                        <a:buNone/>
                      </a:pPr>
                      <a:r>
                        <a:rPr lang="en-US" sz="2400" b="1" u="none" strike="noStrike" cap="none">
                          <a:solidFill>
                            <a:schemeClr val="dk1"/>
                          </a:solidFill>
                          <a:latin typeface="Arial" panose="020B0604020202020204" pitchFamily="34" charset="0"/>
                          <a:ea typeface="Arial"/>
                          <a:cs typeface="Arial" panose="020B0604020202020204" pitchFamily="34" charset="0"/>
                          <a:sym typeface="Arial"/>
                        </a:rPr>
                        <a:t>Representation</a:t>
                      </a:r>
                      <a:endParaRPr>
                        <a:latin typeface="Arial" panose="020B0604020202020204" pitchFamily="34" charset="0"/>
                        <a:cs typeface="Arial" panose="020B0604020202020204" pitchFamily="34" charset="0"/>
                      </a:endParaRPr>
                    </a:p>
                    <a:p>
                      <a:pPr marL="0" marR="0" lvl="0" indent="0" algn="l" rtl="0">
                        <a:spcBef>
                          <a:spcPts val="1800"/>
                        </a:spcBef>
                        <a:spcAft>
                          <a:spcPts val="0"/>
                        </a:spcAft>
                        <a:buNone/>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Resources to address challenges related to:</a:t>
                      </a:r>
                      <a:endParaRPr>
                        <a:latin typeface="Arial" panose="020B0604020202020204" pitchFamily="34" charset="0"/>
                        <a:cs typeface="Arial" panose="020B0604020202020204" pitchFamily="34" charset="0"/>
                      </a:endParaRPr>
                    </a:p>
                    <a:p>
                      <a:pPr marL="342900" marR="0" lvl="0" indent="-176212" algn="l" rtl="0">
                        <a:spcBef>
                          <a:spcPts val="1200"/>
                        </a:spcBef>
                        <a:spcAft>
                          <a:spcPts val="0"/>
                        </a:spcAft>
                        <a:buClr>
                          <a:schemeClr val="dk1"/>
                        </a:buClr>
                        <a:buSzPts val="2400"/>
                        <a:buFont typeface="Arial"/>
                        <a:buChar char="•"/>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Perception</a:t>
                      </a:r>
                      <a:endParaRPr>
                        <a:latin typeface="Arial" panose="020B0604020202020204" pitchFamily="34" charset="0"/>
                        <a:cs typeface="Arial" panose="020B0604020202020204" pitchFamily="34" charset="0"/>
                      </a:endParaRPr>
                    </a:p>
                    <a:p>
                      <a:pPr marL="342900" marR="0" lvl="0" indent="-176212" algn="l" rtl="0">
                        <a:spcBef>
                          <a:spcPts val="0"/>
                        </a:spcBef>
                        <a:spcAft>
                          <a:spcPts val="0"/>
                        </a:spcAft>
                        <a:buClr>
                          <a:schemeClr val="dk1"/>
                        </a:buClr>
                        <a:buSzPts val="2400"/>
                        <a:buFont typeface="Arial"/>
                        <a:buChar char="•"/>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Language and symbols</a:t>
                      </a:r>
                      <a:endParaRPr>
                        <a:latin typeface="Arial" panose="020B0604020202020204" pitchFamily="34" charset="0"/>
                        <a:cs typeface="Arial" panose="020B0604020202020204" pitchFamily="34" charset="0"/>
                      </a:endParaRPr>
                    </a:p>
                    <a:p>
                      <a:pPr marL="342900" marR="0" lvl="0" indent="-176212" algn="l" rtl="0">
                        <a:spcBef>
                          <a:spcPts val="0"/>
                        </a:spcBef>
                        <a:spcAft>
                          <a:spcPts val="0"/>
                        </a:spcAft>
                        <a:buClr>
                          <a:schemeClr val="dk1"/>
                        </a:buClr>
                        <a:buSzPts val="2400"/>
                        <a:buFont typeface="Arial"/>
                        <a:buChar char="•"/>
                      </a:pPr>
                      <a:r>
                        <a:rPr lang="en-US" sz="2400" u="none" strike="noStrike" cap="none">
                          <a:solidFill>
                            <a:schemeClr val="dk1"/>
                          </a:solidFill>
                          <a:latin typeface="Arial" panose="020B0604020202020204" pitchFamily="34" charset="0"/>
                          <a:ea typeface="Arial"/>
                          <a:cs typeface="Arial" panose="020B0604020202020204" pitchFamily="34" charset="0"/>
                          <a:sym typeface="Arial"/>
                        </a:rPr>
                        <a:t>Comprehension</a:t>
                      </a:r>
                      <a:endParaRPr>
                        <a:latin typeface="Arial" panose="020B0604020202020204" pitchFamily="34" charset="0"/>
                        <a:cs typeface="Arial" panose="020B0604020202020204" pitchFamily="34" charset="0"/>
                      </a:endParaRPr>
                    </a:p>
                  </a:txBody>
                  <a:tcPr marL="48675" marR="48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C3B6E9"/>
                        </a:gs>
                        <a:gs pos="50000">
                          <a:srgbClr val="D7D1EF"/>
                        </a:gs>
                        <a:gs pos="100000">
                          <a:srgbClr val="EBE8F6"/>
                        </a:gs>
                      </a:gsLst>
                      <a:lin ang="2700000" scaled="0"/>
                    </a:gradFill>
                  </a:tcPr>
                </a:tc>
                <a:tc>
                  <a:txBody>
                    <a:bodyPr/>
                    <a:lstStyle/>
                    <a:p>
                      <a:pPr marL="0" marR="0" lvl="0" indent="0" algn="ctr" rtl="0">
                        <a:spcBef>
                          <a:spcPts val="0"/>
                        </a:spcBef>
                        <a:spcAft>
                          <a:spcPts val="0"/>
                        </a:spcAft>
                        <a:buNone/>
                      </a:pPr>
                      <a:r>
                        <a:rPr lang="en-US" sz="2400" b="1" u="none" strike="noStrike" cap="none" dirty="0">
                          <a:solidFill>
                            <a:schemeClr val="dk1"/>
                          </a:solidFill>
                          <a:latin typeface="Arial" panose="020B0604020202020204" pitchFamily="34" charset="0"/>
                          <a:ea typeface="Arial"/>
                          <a:cs typeface="Arial" panose="020B0604020202020204" pitchFamily="34" charset="0"/>
                          <a:sym typeface="Arial"/>
                        </a:rPr>
                        <a:t>Action and Expression</a:t>
                      </a:r>
                      <a:endParaRPr dirty="0">
                        <a:latin typeface="Arial" panose="020B0604020202020204" pitchFamily="34" charset="0"/>
                        <a:cs typeface="Arial" panose="020B0604020202020204" pitchFamily="34" charset="0"/>
                      </a:endParaRPr>
                    </a:p>
                    <a:p>
                      <a:pPr marL="0" marR="0" lvl="0" indent="0" algn="l" rtl="0">
                        <a:spcBef>
                          <a:spcPts val="1800"/>
                        </a:spcBef>
                        <a:spcAft>
                          <a:spcPts val="0"/>
                        </a:spcAft>
                        <a:buNone/>
                      </a:pPr>
                      <a:r>
                        <a:rPr lang="en-US" sz="2400" u="none" strike="noStrike" cap="none" dirty="0">
                          <a:solidFill>
                            <a:schemeClr val="dk1"/>
                          </a:solidFill>
                          <a:latin typeface="Arial" panose="020B0604020202020204" pitchFamily="34" charset="0"/>
                          <a:ea typeface="Arial"/>
                          <a:cs typeface="Arial" panose="020B0604020202020204" pitchFamily="34" charset="0"/>
                          <a:sym typeface="Arial"/>
                        </a:rPr>
                        <a:t>Resources to address challenges related to:</a:t>
                      </a:r>
                      <a:endParaRPr dirty="0">
                        <a:latin typeface="Arial" panose="020B0604020202020204" pitchFamily="34" charset="0"/>
                        <a:cs typeface="Arial" panose="020B0604020202020204" pitchFamily="34" charset="0"/>
                      </a:endParaRPr>
                    </a:p>
                    <a:p>
                      <a:pPr marL="342900" marR="0" lvl="0" indent="-231775" algn="l" rtl="0">
                        <a:spcBef>
                          <a:spcPts val="1200"/>
                        </a:spcBef>
                        <a:spcAft>
                          <a:spcPts val="0"/>
                        </a:spcAft>
                        <a:buClr>
                          <a:schemeClr val="dk1"/>
                        </a:buClr>
                        <a:buSzPts val="2400"/>
                        <a:buFont typeface="Arial"/>
                        <a:buChar char="•"/>
                      </a:pPr>
                      <a:r>
                        <a:rPr lang="en-US" sz="2400" u="none" strike="noStrike" cap="none" dirty="0">
                          <a:solidFill>
                            <a:schemeClr val="dk1"/>
                          </a:solidFill>
                          <a:latin typeface="Arial" panose="020B0604020202020204" pitchFamily="34" charset="0"/>
                          <a:ea typeface="Arial"/>
                          <a:cs typeface="Arial" panose="020B0604020202020204" pitchFamily="34" charset="0"/>
                          <a:sym typeface="Arial"/>
                        </a:rPr>
                        <a:t>Physical action</a:t>
                      </a:r>
                      <a:endParaRPr dirty="0">
                        <a:latin typeface="Arial" panose="020B0604020202020204" pitchFamily="34" charset="0"/>
                        <a:cs typeface="Arial" panose="020B0604020202020204" pitchFamily="34" charset="0"/>
                      </a:endParaRPr>
                    </a:p>
                    <a:p>
                      <a:pPr marL="342900" marR="0" lvl="0" indent="-231775" algn="l" rtl="0">
                        <a:spcBef>
                          <a:spcPts val="0"/>
                        </a:spcBef>
                        <a:spcAft>
                          <a:spcPts val="0"/>
                        </a:spcAft>
                        <a:buClr>
                          <a:schemeClr val="dk1"/>
                        </a:buClr>
                        <a:buSzPts val="2400"/>
                        <a:buFont typeface="Arial"/>
                        <a:buChar char="•"/>
                      </a:pPr>
                      <a:r>
                        <a:rPr lang="en-US" sz="2400" u="none" strike="noStrike" cap="none" dirty="0">
                          <a:solidFill>
                            <a:schemeClr val="dk1"/>
                          </a:solidFill>
                          <a:latin typeface="Arial" panose="020B0604020202020204" pitchFamily="34" charset="0"/>
                          <a:ea typeface="Arial"/>
                          <a:cs typeface="Arial" panose="020B0604020202020204" pitchFamily="34" charset="0"/>
                          <a:sym typeface="Arial"/>
                        </a:rPr>
                        <a:t>Expression and communication</a:t>
                      </a:r>
                      <a:endParaRPr dirty="0">
                        <a:latin typeface="Arial" panose="020B0604020202020204" pitchFamily="34" charset="0"/>
                        <a:cs typeface="Arial" panose="020B0604020202020204" pitchFamily="34" charset="0"/>
                      </a:endParaRPr>
                    </a:p>
                    <a:p>
                      <a:pPr marL="342900" marR="0" lvl="0" indent="-231775" algn="l" rtl="0">
                        <a:spcBef>
                          <a:spcPts val="0"/>
                        </a:spcBef>
                        <a:spcAft>
                          <a:spcPts val="0"/>
                        </a:spcAft>
                        <a:buClr>
                          <a:schemeClr val="dk1"/>
                        </a:buClr>
                        <a:buSzPts val="2400"/>
                        <a:buFont typeface="Arial"/>
                        <a:buChar char="•"/>
                      </a:pPr>
                      <a:r>
                        <a:rPr lang="en-US" sz="2400" u="none" strike="noStrike" cap="none" dirty="0">
                          <a:solidFill>
                            <a:schemeClr val="dk1"/>
                          </a:solidFill>
                          <a:latin typeface="Arial" panose="020B0604020202020204" pitchFamily="34" charset="0"/>
                          <a:ea typeface="Arial"/>
                          <a:cs typeface="Arial" panose="020B0604020202020204" pitchFamily="34" charset="0"/>
                          <a:sym typeface="Arial"/>
                        </a:rPr>
                        <a:t>Executive functions</a:t>
                      </a:r>
                      <a:endParaRPr dirty="0">
                        <a:latin typeface="Arial" panose="020B0604020202020204" pitchFamily="34" charset="0"/>
                        <a:cs typeface="Arial" panose="020B0604020202020204" pitchFamily="34" charset="0"/>
                      </a:endParaRPr>
                    </a:p>
                  </a:txBody>
                  <a:tcPr marL="48675" marR="48675" marT="0" marB="36576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A0C9F9"/>
                        </a:gs>
                        <a:gs pos="50000">
                          <a:srgbClr val="C3DBFA"/>
                        </a:gs>
                        <a:gs pos="100000">
                          <a:srgbClr val="E2EDFB"/>
                        </a:gs>
                      </a:gsLst>
                      <a:lin ang="2700000" scaled="0"/>
                    </a:gra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943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5"/>
          <p:cNvSpPr txBox="1">
            <a:spLocks noGrp="1"/>
          </p:cNvSpPr>
          <p:nvPr>
            <p:ph type="title"/>
          </p:nvPr>
        </p:nvSpPr>
        <p:spPr>
          <a:xfrm>
            <a:off x="1984248" y="365125"/>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Breaks (Universal Tool)</a:t>
            </a:r>
            <a:endParaRPr dirty="0"/>
          </a:p>
        </p:txBody>
      </p:sp>
      <p:sp>
        <p:nvSpPr>
          <p:cNvPr id="11" name="Speech Bubble: Rectangle with Corners Rounded 10">
            <a:extLst>
              <a:ext uri="{FF2B5EF4-FFF2-40B4-BE49-F238E27FC236}">
                <a16:creationId xmlns:a16="http://schemas.microsoft.com/office/drawing/2014/main" id="{E0155EFB-CD57-F5E8-C408-BAE4D2E1316F}"/>
              </a:ext>
            </a:extLst>
          </p:cNvPr>
          <p:cNvSpPr/>
          <p:nvPr/>
        </p:nvSpPr>
        <p:spPr>
          <a:xfrm>
            <a:off x="8784037" y="165595"/>
            <a:ext cx="3090734" cy="1273649"/>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Pacifico"/>
              <a:ea typeface="+mn-lt"/>
              <a:cs typeface="+mn-lt"/>
            </a:endParaRPr>
          </a:p>
          <a:p>
            <a:pPr algn="ctr"/>
            <a:r>
              <a:rPr lang="en-US" sz="2800" dirty="0">
                <a:latin typeface="Pacifico"/>
                <a:ea typeface="+mn-lt"/>
                <a:cs typeface="+mn-lt"/>
              </a:rPr>
              <a:t>Drop </a:t>
            </a:r>
            <a:endParaRPr lang="en-US" sz="2800">
              <a:latin typeface="Pacifico"/>
            </a:endParaRPr>
          </a:p>
          <a:p>
            <a:pPr algn="ctr"/>
            <a:r>
              <a:rPr lang="en-US" sz="2800" dirty="0">
                <a:ea typeface="+mn-lt"/>
                <a:cs typeface="+mn-lt"/>
              </a:rPr>
              <a:t>it in the chat</a:t>
            </a:r>
            <a:endParaRPr lang="en-US" sz="2800">
              <a:cs typeface="Arial"/>
            </a:endParaRPr>
          </a:p>
          <a:p>
            <a:pPr algn="ctr"/>
            <a:br>
              <a:rPr lang="en-US" dirty="0"/>
            </a:br>
            <a:endParaRPr lang="en-US" dirty="0"/>
          </a:p>
        </p:txBody>
      </p:sp>
      <p:sp>
        <p:nvSpPr>
          <p:cNvPr id="444" name="Google Shape;444;p35"/>
          <p:cNvSpPr txBox="1">
            <a:spLocks noGrp="1"/>
          </p:cNvSpPr>
          <p:nvPr>
            <p:ph sz="quarter" idx="10"/>
          </p:nvPr>
        </p:nvSpPr>
        <p:spPr>
          <a:xfrm>
            <a:off x="2322576" y="2002536"/>
            <a:ext cx="8641080" cy="9784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04864"/>
              </a:buClr>
              <a:buSzPts val="4400"/>
              <a:buNone/>
            </a:pPr>
            <a:r>
              <a:rPr lang="en-US" sz="4400" dirty="0">
                <a:latin typeface="Arial" panose="020B0604020202020204" pitchFamily="34" charset="0"/>
                <a:cs typeface="Arial" panose="020B0604020202020204" pitchFamily="34" charset="0"/>
              </a:rPr>
              <a:t>Which principle fits “breaks” best?</a:t>
            </a:r>
            <a:endParaRPr dirty="0">
              <a:latin typeface="Arial" panose="020B0604020202020204" pitchFamily="34" charset="0"/>
              <a:cs typeface="Arial" panose="020B0604020202020204" pitchFamily="34" charset="0"/>
            </a:endParaRPr>
          </a:p>
        </p:txBody>
      </p:sp>
      <p:sp>
        <p:nvSpPr>
          <p:cNvPr id="445" name="Google Shape;445;p35"/>
          <p:cNvSpPr txBox="1">
            <a:spLocks noGrp="1"/>
          </p:cNvSpPr>
          <p:nvPr>
            <p:ph sz="quarter" idx="14"/>
          </p:nvPr>
        </p:nvSpPr>
        <p:spPr>
          <a:xfrm>
            <a:off x="2450592" y="3602736"/>
            <a:ext cx="2276856" cy="50292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Engagement</a:t>
            </a:r>
            <a:endParaRPr dirty="0"/>
          </a:p>
          <a:p>
            <a:pPr marL="0" marR="0" lvl="0" indent="0" algn="ctr" rtl="0">
              <a:lnSpc>
                <a:spcPct val="90000"/>
              </a:lnSpc>
              <a:spcBef>
                <a:spcPts val="1000"/>
              </a:spcBef>
              <a:spcAft>
                <a:spcPts val="0"/>
              </a:spcAft>
              <a:buClr>
                <a:srgbClr val="113051"/>
              </a:buClr>
              <a:buSzPts val="2800"/>
              <a:buFont typeface="Noto Sans Symbols"/>
              <a:buNone/>
            </a:pPr>
            <a:endParaRPr sz="2800" b="1" i="0" u="none" strike="noStrike" cap="none" dirty="0">
              <a:solidFill>
                <a:srgbClr val="113051"/>
              </a:solidFill>
              <a:latin typeface="Arial Narrow"/>
              <a:ea typeface="Arial Narrow"/>
              <a:cs typeface="Arial Narrow"/>
              <a:sym typeface="Arial Narrow"/>
            </a:endParaRPr>
          </a:p>
        </p:txBody>
      </p:sp>
      <p:pic>
        <p:nvPicPr>
          <p:cNvPr id="446" name="Google Shape;446;p35" descr="A older boy with glasses, at a computer, concentrating with hands on his forehead to represent engagement"/>
          <p:cNvPicPr preferRelativeResize="0">
            <a:picLocks noGrp="1"/>
          </p:cNvPicPr>
          <p:nvPr>
            <p:ph sz="quarter" idx="15"/>
          </p:nvPr>
        </p:nvPicPr>
        <p:blipFill rotWithShape="1">
          <a:blip r:embed="rId3" cstate="email">
            <a:alphaModFix/>
            <a:extLst>
              <a:ext uri="{28A0092B-C50C-407E-A947-70E740481C1C}">
                <a14:useLocalDpi xmlns:a14="http://schemas.microsoft.com/office/drawing/2010/main"/>
              </a:ext>
            </a:extLst>
          </a:blip>
          <a:stretch/>
        </p:blipFill>
        <p:spPr>
          <a:xfrm>
            <a:off x="2450592" y="4096512"/>
            <a:ext cx="2276856" cy="1463040"/>
          </a:xfrm>
          <a:prstGeom prst="rect">
            <a:avLst/>
          </a:prstGeom>
          <a:noFill/>
          <a:ln>
            <a:noFill/>
          </a:ln>
        </p:spPr>
      </p:pic>
      <p:sp>
        <p:nvSpPr>
          <p:cNvPr id="447" name="Google Shape;447;p35"/>
          <p:cNvSpPr txBox="1">
            <a:spLocks noGrp="1"/>
          </p:cNvSpPr>
          <p:nvPr>
            <p:ph sz="quarter" idx="13"/>
          </p:nvPr>
        </p:nvSpPr>
        <p:spPr>
          <a:xfrm>
            <a:off x="5394960" y="3602736"/>
            <a:ext cx="2450592" cy="50292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Representation</a:t>
            </a:r>
            <a:endParaRPr dirty="0"/>
          </a:p>
        </p:txBody>
      </p:sp>
      <p:pic>
        <p:nvPicPr>
          <p:cNvPr id="448" name="Google Shape;448;p35" descr="A teacher watching a child who is wearing headphones and working at a computer to show representation"/>
          <p:cNvPicPr preferRelativeResize="0">
            <a:picLocks noGrp="1"/>
          </p:cNvPicPr>
          <p:nvPr>
            <p:ph sz="quarter" idx="11"/>
          </p:nvPr>
        </p:nvPicPr>
        <p:blipFill rotWithShape="1">
          <a:blip r:embed="rId4" cstate="email">
            <a:alphaModFix/>
            <a:extLst>
              <a:ext uri="{28A0092B-C50C-407E-A947-70E740481C1C}">
                <a14:useLocalDpi xmlns:a14="http://schemas.microsoft.com/office/drawing/2010/main"/>
              </a:ext>
            </a:extLst>
          </a:blip>
          <a:stretch/>
        </p:blipFill>
        <p:spPr>
          <a:xfrm>
            <a:off x="5212080" y="4105656"/>
            <a:ext cx="2816352" cy="1463040"/>
          </a:xfrm>
          <a:prstGeom prst="rect">
            <a:avLst/>
          </a:prstGeom>
          <a:noFill/>
          <a:ln>
            <a:noFill/>
          </a:ln>
        </p:spPr>
      </p:pic>
      <p:sp>
        <p:nvSpPr>
          <p:cNvPr id="449" name="Google Shape;449;p35"/>
          <p:cNvSpPr txBox="1">
            <a:spLocks noGrp="1"/>
          </p:cNvSpPr>
          <p:nvPr>
            <p:ph sz="quarter" idx="16"/>
          </p:nvPr>
        </p:nvSpPr>
        <p:spPr>
          <a:xfrm>
            <a:off x="8284464" y="3602736"/>
            <a:ext cx="3465576" cy="53949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Action and Expression</a:t>
            </a:r>
            <a:endParaRPr dirty="0"/>
          </a:p>
        </p:txBody>
      </p:sp>
      <p:pic>
        <p:nvPicPr>
          <p:cNvPr id="450" name="Google Shape;450;p35" descr="Hands using a braille device to represent action and expression"/>
          <p:cNvPicPr preferRelativeResize="0">
            <a:picLocks noGrp="1"/>
          </p:cNvPicPr>
          <p:nvPr>
            <p:ph sz="quarter" idx="12"/>
          </p:nvPr>
        </p:nvPicPr>
        <p:blipFill rotWithShape="1">
          <a:blip r:embed="rId5" cstate="email">
            <a:alphaModFix/>
            <a:extLst>
              <a:ext uri="{28A0092B-C50C-407E-A947-70E740481C1C}">
                <a14:useLocalDpi xmlns:a14="http://schemas.microsoft.com/office/drawing/2010/main"/>
              </a:ext>
            </a:extLst>
          </a:blip>
          <a:stretch/>
        </p:blipFill>
        <p:spPr>
          <a:xfrm>
            <a:off x="8924544" y="4105656"/>
            <a:ext cx="2194560" cy="1463040"/>
          </a:xfrm>
          <a:prstGeom prst="rect">
            <a:avLst/>
          </a:prstGeom>
          <a:noFill/>
          <a:ln>
            <a:noFill/>
          </a:ln>
        </p:spPr>
      </p:pic>
    </p:spTree>
    <p:extLst>
      <p:ext uri="{BB962C8B-B14F-4D97-AF65-F5344CB8AC3E}">
        <p14:creationId xmlns:p14="http://schemas.microsoft.com/office/powerpoint/2010/main" val="108884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6"/>
          <p:cNvSpPr txBox="1">
            <a:spLocks noGrp="1"/>
          </p:cNvSpPr>
          <p:nvPr>
            <p:ph type="title"/>
          </p:nvPr>
        </p:nvSpPr>
        <p:spPr>
          <a:xfrm>
            <a:off x="1414580" y="341301"/>
            <a:ext cx="840538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Read Aloud (Accommodation)</a:t>
            </a:r>
            <a:endParaRPr dirty="0"/>
          </a:p>
        </p:txBody>
      </p:sp>
      <p:sp>
        <p:nvSpPr>
          <p:cNvPr id="4" name="Speech Bubble: Rectangle with Corners Rounded 3">
            <a:extLst>
              <a:ext uri="{FF2B5EF4-FFF2-40B4-BE49-F238E27FC236}">
                <a16:creationId xmlns:a16="http://schemas.microsoft.com/office/drawing/2014/main" id="{A1C597C0-7831-4F26-C9E5-B8D4DEA1E3E0}"/>
              </a:ext>
            </a:extLst>
          </p:cNvPr>
          <p:cNvSpPr/>
          <p:nvPr/>
        </p:nvSpPr>
        <p:spPr>
          <a:xfrm>
            <a:off x="9821141" y="70345"/>
            <a:ext cx="2294659" cy="1291579"/>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Pacifico"/>
              <a:ea typeface="+mn-lt"/>
              <a:cs typeface="+mn-lt"/>
            </a:endParaRPr>
          </a:p>
          <a:p>
            <a:pPr algn="ctr"/>
            <a:r>
              <a:rPr lang="en-US" sz="2800" dirty="0">
                <a:latin typeface="Pacifico"/>
                <a:ea typeface="+mn-lt"/>
                <a:cs typeface="+mn-lt"/>
              </a:rPr>
              <a:t>Drop </a:t>
            </a:r>
            <a:endParaRPr lang="en-US" sz="2800">
              <a:latin typeface="Pacifico"/>
            </a:endParaRPr>
          </a:p>
          <a:p>
            <a:pPr algn="ctr"/>
            <a:r>
              <a:rPr lang="en-US" sz="2800" dirty="0">
                <a:ea typeface="+mn-lt"/>
                <a:cs typeface="+mn-lt"/>
              </a:rPr>
              <a:t>it in the chat</a:t>
            </a:r>
            <a:endParaRPr lang="en-US" sz="2800">
              <a:cs typeface="Arial"/>
            </a:endParaRPr>
          </a:p>
          <a:p>
            <a:pPr algn="ctr"/>
            <a:br>
              <a:rPr lang="en-US" dirty="0"/>
            </a:br>
            <a:endParaRPr lang="en-US" dirty="0"/>
          </a:p>
        </p:txBody>
      </p:sp>
      <p:sp>
        <p:nvSpPr>
          <p:cNvPr id="458" name="Google Shape;458;p36"/>
          <p:cNvSpPr txBox="1">
            <a:spLocks noGrp="1"/>
          </p:cNvSpPr>
          <p:nvPr>
            <p:ph type="body" idx="1"/>
          </p:nvPr>
        </p:nvSpPr>
        <p:spPr>
          <a:xfrm>
            <a:off x="2303655" y="1999571"/>
            <a:ext cx="9640165" cy="75233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04864"/>
              </a:buClr>
              <a:buSzPts val="4400"/>
              <a:buNone/>
            </a:pPr>
            <a:r>
              <a:rPr lang="en-US" sz="4400" dirty="0">
                <a:latin typeface="Arial" panose="020B0604020202020204" pitchFamily="34" charset="0"/>
                <a:cs typeface="Arial" panose="020B0604020202020204" pitchFamily="34" charset="0"/>
              </a:rPr>
              <a:t>Which principle fits “read aloud” best?</a:t>
            </a:r>
            <a:endParaRPr dirty="0">
              <a:latin typeface="Arial" panose="020B0604020202020204" pitchFamily="34" charset="0"/>
              <a:cs typeface="Arial" panose="020B0604020202020204" pitchFamily="34" charset="0"/>
            </a:endParaRPr>
          </a:p>
        </p:txBody>
      </p:sp>
      <p:sp>
        <p:nvSpPr>
          <p:cNvPr id="459" name="Google Shape;459;p36"/>
          <p:cNvSpPr txBox="1">
            <a:spLocks noGrp="1"/>
          </p:cNvSpPr>
          <p:nvPr>
            <p:ph type="body" idx="5"/>
          </p:nvPr>
        </p:nvSpPr>
        <p:spPr>
          <a:xfrm>
            <a:off x="2449057" y="3601892"/>
            <a:ext cx="2271836" cy="5042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Engagement</a:t>
            </a:r>
            <a:endParaRPr dirty="0"/>
          </a:p>
          <a:p>
            <a:pPr marL="0" marR="0" lvl="0" indent="0" algn="ctr" rtl="0">
              <a:lnSpc>
                <a:spcPct val="90000"/>
              </a:lnSpc>
              <a:spcBef>
                <a:spcPts val="1000"/>
              </a:spcBef>
              <a:spcAft>
                <a:spcPts val="0"/>
              </a:spcAft>
              <a:buClr>
                <a:srgbClr val="113051"/>
              </a:buClr>
              <a:buSzPts val="2800"/>
              <a:buFont typeface="Noto Sans Symbols"/>
              <a:buNone/>
            </a:pPr>
            <a:endParaRPr sz="2800" b="1" i="0" u="none" strike="noStrike" cap="none" dirty="0">
              <a:solidFill>
                <a:srgbClr val="113051"/>
              </a:solidFill>
              <a:latin typeface="Arial Narrow"/>
              <a:ea typeface="Arial Narrow"/>
              <a:cs typeface="Arial Narrow"/>
              <a:sym typeface="Arial Narrow"/>
            </a:endParaRPr>
          </a:p>
        </p:txBody>
      </p:sp>
      <p:pic>
        <p:nvPicPr>
          <p:cNvPr id="460" name="Google Shape;460;p36" descr="A older boy with glasses, at a computer, concentrating with hands on his forehead to represent engagement"/>
          <p:cNvPicPr preferRelativeResize="0">
            <a:picLocks noGrp="1"/>
          </p:cNvPicPr>
          <p:nvPr>
            <p:ph type="body" idx="6"/>
          </p:nvPr>
        </p:nvPicPr>
        <p:blipFill rotWithShape="1">
          <a:blip r:embed="rId3" cstate="email">
            <a:alphaModFix/>
            <a:extLst>
              <a:ext uri="{28A0092B-C50C-407E-A947-70E740481C1C}">
                <a14:useLocalDpi xmlns:a14="http://schemas.microsoft.com/office/drawing/2010/main"/>
              </a:ext>
            </a:extLst>
          </a:blip>
          <a:srcRect/>
          <a:stretch/>
        </p:blipFill>
        <p:spPr>
          <a:xfrm>
            <a:off x="2449057" y="4106806"/>
            <a:ext cx="2271836" cy="1463040"/>
          </a:xfrm>
          <a:prstGeom prst="rect">
            <a:avLst/>
          </a:prstGeom>
          <a:noFill/>
          <a:ln>
            <a:noFill/>
          </a:ln>
        </p:spPr>
      </p:pic>
      <p:sp>
        <p:nvSpPr>
          <p:cNvPr id="461" name="Google Shape;461;p36"/>
          <p:cNvSpPr txBox="1">
            <a:spLocks noGrp="1"/>
          </p:cNvSpPr>
          <p:nvPr>
            <p:ph type="body" idx="4"/>
          </p:nvPr>
        </p:nvSpPr>
        <p:spPr>
          <a:xfrm>
            <a:off x="5391404" y="3601892"/>
            <a:ext cx="2445787" cy="5042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Representation</a:t>
            </a:r>
            <a:endParaRPr dirty="0"/>
          </a:p>
        </p:txBody>
      </p:sp>
      <p:pic>
        <p:nvPicPr>
          <p:cNvPr id="462" name="Google Shape;462;p36" descr="A teacher watching a child who is wearing headphones and working at a computer to show representation"/>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5206675" y="4106806"/>
            <a:ext cx="2815244" cy="1463040"/>
          </a:xfrm>
          <a:prstGeom prst="rect">
            <a:avLst/>
          </a:prstGeom>
          <a:noFill/>
          <a:ln>
            <a:noFill/>
          </a:ln>
        </p:spPr>
      </p:pic>
      <p:sp>
        <p:nvSpPr>
          <p:cNvPr id="463" name="Google Shape;463;p36"/>
          <p:cNvSpPr txBox="1">
            <a:spLocks noGrp="1"/>
          </p:cNvSpPr>
          <p:nvPr>
            <p:ph type="body" idx="7"/>
          </p:nvPr>
        </p:nvSpPr>
        <p:spPr>
          <a:xfrm>
            <a:off x="8286982" y="3601892"/>
            <a:ext cx="3465948" cy="53742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Action and Expression</a:t>
            </a:r>
            <a:endParaRPr dirty="0"/>
          </a:p>
        </p:txBody>
      </p:sp>
      <p:pic>
        <p:nvPicPr>
          <p:cNvPr id="464" name="Google Shape;464;p36" descr="Hands using a braille device to represent action and expression"/>
          <p:cNvPicPr preferRelativeResize="0">
            <a:picLocks noGrp="1"/>
          </p:cNvPicPr>
          <p:nvPr>
            <p:ph type="body" idx="3"/>
          </p:nvPr>
        </p:nvPicPr>
        <p:blipFill rotWithShape="1">
          <a:blip r:embed="rId5" cstate="email">
            <a:alphaModFix/>
            <a:extLst>
              <a:ext uri="{28A0092B-C50C-407E-A947-70E740481C1C}">
                <a14:useLocalDpi xmlns:a14="http://schemas.microsoft.com/office/drawing/2010/main"/>
              </a:ext>
            </a:extLst>
          </a:blip>
          <a:srcRect/>
          <a:stretch/>
        </p:blipFill>
        <p:spPr>
          <a:xfrm>
            <a:off x="8921902" y="4106806"/>
            <a:ext cx="2196109" cy="1463040"/>
          </a:xfrm>
          <a:prstGeom prst="rect">
            <a:avLst/>
          </a:prstGeom>
          <a:noFill/>
          <a:ln>
            <a:noFill/>
          </a:ln>
        </p:spPr>
      </p:pic>
    </p:spTree>
    <p:extLst>
      <p:ext uri="{BB962C8B-B14F-4D97-AF65-F5344CB8AC3E}">
        <p14:creationId xmlns:p14="http://schemas.microsoft.com/office/powerpoint/2010/main" val="118818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txBox="1">
            <a:spLocks noGrp="1"/>
          </p:cNvSpPr>
          <p:nvPr>
            <p:ph type="title"/>
          </p:nvPr>
        </p:nvSpPr>
        <p:spPr>
          <a:xfrm>
            <a:off x="690448" y="5598697"/>
            <a:ext cx="10515600" cy="9114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Arial"/>
              <a:buNone/>
            </a:pPr>
            <a:r>
              <a:rPr lang="en-US" dirty="0">
                <a:ea typeface="Arial"/>
                <a:cs typeface="Arial"/>
                <a:sym typeface="Arial"/>
              </a:rPr>
              <a:t>How to Match Accessibility Resources to Students’ Needs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a:spLocks noGrp="1"/>
          </p:cNvSpPr>
          <p:nvPr>
            <p:ph type="title"/>
          </p:nvPr>
        </p:nvSpPr>
        <p:spPr>
          <a:xfrm>
            <a:off x="1984247" y="365125"/>
            <a:ext cx="949035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4800"/>
              <a:buFont typeface="Arial Narrow"/>
              <a:buNone/>
            </a:pPr>
            <a:r>
              <a:rPr lang="en-US" dirty="0"/>
              <a:t>Individual Student Assessment Accessibility Profile (ISAAP) Tool</a:t>
            </a:r>
            <a:endParaRPr dirty="0"/>
          </a:p>
        </p:txBody>
      </p:sp>
      <p:pic>
        <p:nvPicPr>
          <p:cNvPr id="5" name="Picture 4" descr="Home screen of the online ISAAP Tool">
            <a:extLst>
              <a:ext uri="{FF2B5EF4-FFF2-40B4-BE49-F238E27FC236}">
                <a16:creationId xmlns:a16="http://schemas.microsoft.com/office/drawing/2014/main" id="{F1C50B69-278B-0393-5AA0-DD601FB6A7D9}"/>
              </a:ext>
            </a:extLst>
          </p:cNvPr>
          <p:cNvPicPr>
            <a:picLocks noChangeAspect="1"/>
          </p:cNvPicPr>
          <p:nvPr/>
        </p:nvPicPr>
        <p:blipFill>
          <a:blip r:embed="rId3"/>
          <a:stretch>
            <a:fillRect/>
          </a:stretch>
        </p:blipFill>
        <p:spPr>
          <a:xfrm>
            <a:off x="1984247" y="1956297"/>
            <a:ext cx="6239746" cy="609685"/>
          </a:xfrm>
          <a:prstGeom prst="rect">
            <a:avLst/>
          </a:prstGeom>
        </p:spPr>
      </p:pic>
      <p:pic>
        <p:nvPicPr>
          <p:cNvPr id="27" name="Google Shape;380;p27" descr="Home screen of the online ISAAP Tool">
            <a:extLst>
              <a:ext uri="{FF2B5EF4-FFF2-40B4-BE49-F238E27FC236}">
                <a16:creationId xmlns:a16="http://schemas.microsoft.com/office/drawing/2014/main" id="{5C46C9B6-E2BF-4572-B746-A60CB3C9F031}"/>
              </a:ext>
            </a:extLst>
          </p:cNvPr>
          <p:cNvPicPr preferRelativeResize="0">
            <a:picLocks noGrp="1"/>
          </p:cNvPicPr>
          <p:nvPr>
            <p:ph sz="quarter" idx="10"/>
          </p:nvPr>
        </p:nvPicPr>
        <p:blipFill rotWithShape="1">
          <a:blip r:embed="rId4" cstate="email">
            <a:alphaModFix/>
            <a:extLst>
              <a:ext uri="{28A0092B-C50C-407E-A947-70E740481C1C}">
                <a14:useLocalDpi xmlns:a14="http://schemas.microsoft.com/office/drawing/2010/main"/>
              </a:ext>
            </a:extLst>
          </a:blip>
          <a:srcRect/>
          <a:stretch/>
        </p:blipFill>
        <p:spPr>
          <a:xfrm>
            <a:off x="1984248" y="2679192"/>
            <a:ext cx="7854696" cy="3374136"/>
          </a:xfrm>
          <a:prstGeom prst="rect">
            <a:avLst/>
          </a:prstGeom>
          <a:noFill/>
          <a:ln>
            <a:noFill/>
          </a:ln>
        </p:spPr>
      </p:pic>
    </p:spTree>
    <p:extLst>
      <p:ext uri="{BB962C8B-B14F-4D97-AF65-F5344CB8AC3E}">
        <p14:creationId xmlns:p14="http://schemas.microsoft.com/office/powerpoint/2010/main" val="262699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9"/>
          <p:cNvSpPr txBox="1">
            <a:spLocks noGrp="1"/>
          </p:cNvSpPr>
          <p:nvPr>
            <p:ph type="title"/>
          </p:nvPr>
        </p:nvSpPr>
        <p:spPr>
          <a:xfrm>
            <a:off x="1984248" y="365125"/>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Introduction to the Accessibility Resources Planning Tool</a:t>
            </a:r>
            <a:endParaRPr dirty="0"/>
          </a:p>
        </p:txBody>
      </p:sp>
      <p:sp>
        <p:nvSpPr>
          <p:cNvPr id="486" name="Google Shape;486;p39"/>
          <p:cNvSpPr txBox="1">
            <a:spLocks noGrp="1"/>
          </p:cNvSpPr>
          <p:nvPr>
            <p:ph sz="quarter" idx="11"/>
          </p:nvPr>
        </p:nvSpPr>
        <p:spPr>
          <a:xfrm>
            <a:off x="2450592" y="2093976"/>
            <a:ext cx="8860536" cy="539496"/>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b="1" dirty="0">
                <a:solidFill>
                  <a:schemeClr val="lt1"/>
                </a:solidFill>
                <a:latin typeface="Arial Narrow"/>
                <a:ea typeface="Arial Narrow"/>
                <a:cs typeface="Arial Narrow"/>
                <a:sym typeface="Arial Narrow"/>
              </a:rPr>
              <a:t>Accessibility Resources Planning Tool</a:t>
            </a:r>
            <a:endParaRPr dirty="0"/>
          </a:p>
        </p:txBody>
      </p:sp>
      <p:sp>
        <p:nvSpPr>
          <p:cNvPr id="487" name="Google Shape;487;p39"/>
          <p:cNvSpPr txBox="1">
            <a:spLocks noGrp="1"/>
          </p:cNvSpPr>
          <p:nvPr>
            <p:ph sz="quarter" idx="12"/>
          </p:nvPr>
        </p:nvSpPr>
        <p:spPr>
          <a:xfrm>
            <a:off x="2450592" y="2825496"/>
            <a:ext cx="4114800" cy="14538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04864"/>
              </a:buClr>
              <a:buSzPts val="2000"/>
              <a:buNone/>
            </a:pPr>
            <a:r>
              <a:rPr lang="en-US" sz="2000" b="1" dirty="0"/>
              <a:t>Key: </a:t>
            </a:r>
            <a:endParaRPr sz="2000" dirty="0"/>
          </a:p>
          <a:p>
            <a:pPr marL="461963" lvl="0" indent="-236538" algn="l" rtl="0">
              <a:lnSpc>
                <a:spcPct val="100000"/>
              </a:lnSpc>
              <a:spcBef>
                <a:spcPts val="0"/>
              </a:spcBef>
              <a:spcAft>
                <a:spcPts val="0"/>
              </a:spcAft>
              <a:buClr>
                <a:srgbClr val="104864"/>
              </a:buClr>
              <a:buSzPts val="2000"/>
              <a:buChar char="•"/>
            </a:pPr>
            <a:r>
              <a:rPr lang="en-US" sz="2000" b="1" dirty="0"/>
              <a:t>U—Universal tool</a:t>
            </a:r>
            <a:endParaRPr sz="2000" dirty="0"/>
          </a:p>
          <a:p>
            <a:pPr marL="461963" lvl="0" indent="-236538" algn="l" rtl="0">
              <a:lnSpc>
                <a:spcPct val="100000"/>
              </a:lnSpc>
              <a:spcBef>
                <a:spcPts val="0"/>
              </a:spcBef>
              <a:spcAft>
                <a:spcPts val="0"/>
              </a:spcAft>
              <a:buClr>
                <a:srgbClr val="104864"/>
              </a:buClr>
              <a:buSzPts val="2000"/>
              <a:buChar char="•"/>
            </a:pPr>
            <a:r>
              <a:rPr lang="en-US" sz="2000" b="1" dirty="0"/>
              <a:t>DS—Designated support</a:t>
            </a:r>
            <a:r>
              <a:rPr lang="en-US" sz="2000" dirty="0"/>
              <a:t> </a:t>
            </a:r>
            <a:endParaRPr dirty="0"/>
          </a:p>
          <a:p>
            <a:pPr marL="461963" lvl="0" indent="-236538" algn="l" rtl="0">
              <a:lnSpc>
                <a:spcPct val="100000"/>
              </a:lnSpc>
              <a:spcBef>
                <a:spcPts val="0"/>
              </a:spcBef>
              <a:spcAft>
                <a:spcPts val="0"/>
              </a:spcAft>
              <a:buClr>
                <a:srgbClr val="104864"/>
              </a:buClr>
              <a:buSzPts val="2000"/>
              <a:buChar char="•"/>
            </a:pPr>
            <a:r>
              <a:rPr lang="en-US" sz="2000" b="1" dirty="0"/>
              <a:t>A—Accommodation</a:t>
            </a:r>
            <a:endParaRPr sz="2000" dirty="0"/>
          </a:p>
        </p:txBody>
      </p:sp>
      <p:graphicFrame>
        <p:nvGraphicFramePr>
          <p:cNvPr id="8" name="Google Shape;488;p39" descr="UDL framework divided into three boxes for engagement, representation, and action and expression">
            <a:extLst>
              <a:ext uri="{FF2B5EF4-FFF2-40B4-BE49-F238E27FC236}">
                <a16:creationId xmlns:a16="http://schemas.microsoft.com/office/drawing/2014/main" id="{53265085-AEC6-41AA-BA45-183CA9B1EBB3}"/>
              </a:ext>
            </a:extLst>
          </p:cNvPr>
          <p:cNvGraphicFramePr>
            <a:graphicFrameLocks noGrp="1"/>
          </p:cNvGraphicFramePr>
          <p:nvPr>
            <p:ph sz="quarter" idx="13"/>
            <p:extLst>
              <p:ext uri="{D42A27DB-BD31-4B8C-83A1-F6EECF244321}">
                <p14:modId xmlns:p14="http://schemas.microsoft.com/office/powerpoint/2010/main" val="2810413316"/>
              </p:ext>
            </p:extLst>
          </p:nvPr>
        </p:nvGraphicFramePr>
        <p:xfrm>
          <a:off x="2459736" y="4352544"/>
          <a:ext cx="8778900" cy="1525375"/>
        </p:xfrm>
        <a:graphic>
          <a:graphicData uri="http://schemas.openxmlformats.org/drawingml/2006/table">
            <a:tbl>
              <a:tblPr firstRow="1">
                <a:noFill/>
                <a:tableStyleId>{FE3C5181-EA1B-42BD-98D1-7817ED801C59}</a:tableStyleId>
              </a:tblPr>
              <a:tblGrid>
                <a:gridCol w="3054525">
                  <a:extLst>
                    <a:ext uri="{9D8B030D-6E8A-4147-A177-3AD203B41FA5}">
                      <a16:colId xmlns:a16="http://schemas.microsoft.com/office/drawing/2014/main" val="20000"/>
                    </a:ext>
                  </a:extLst>
                </a:gridCol>
                <a:gridCol w="2889925">
                  <a:extLst>
                    <a:ext uri="{9D8B030D-6E8A-4147-A177-3AD203B41FA5}">
                      <a16:colId xmlns:a16="http://schemas.microsoft.com/office/drawing/2014/main" val="20001"/>
                    </a:ext>
                  </a:extLst>
                </a:gridCol>
                <a:gridCol w="2834450">
                  <a:extLst>
                    <a:ext uri="{9D8B030D-6E8A-4147-A177-3AD203B41FA5}">
                      <a16:colId xmlns:a16="http://schemas.microsoft.com/office/drawing/2014/main" val="20002"/>
                    </a:ext>
                  </a:extLst>
                </a:gridCol>
              </a:tblGrid>
              <a:tr h="1525375">
                <a:tc>
                  <a:txBody>
                    <a:bodyPr/>
                    <a:lstStyle/>
                    <a:p>
                      <a:pPr marL="0" marR="0" lvl="0" indent="0" algn="ctr" rtl="0">
                        <a:spcBef>
                          <a:spcPts val="0"/>
                        </a:spcBef>
                        <a:spcAft>
                          <a:spcPts val="0"/>
                        </a:spcAft>
                        <a:buNone/>
                      </a:pPr>
                      <a:r>
                        <a:rPr lang="en-US" sz="2800" b="1">
                          <a:solidFill>
                            <a:schemeClr val="dk1"/>
                          </a:solidFill>
                          <a:latin typeface="Arial" panose="020B0604020202020204" pitchFamily="34" charset="0"/>
                          <a:ea typeface="Arial"/>
                          <a:cs typeface="Arial" panose="020B0604020202020204" pitchFamily="34" charset="0"/>
                          <a:sym typeface="Arial"/>
                        </a:rPr>
                        <a:t>Engagement</a:t>
                      </a:r>
                      <a:endParaRPr>
                        <a:latin typeface="Arial" panose="020B0604020202020204" pitchFamily="34" charset="0"/>
                        <a:cs typeface="Arial" panose="020B0604020202020204" pitchFamily="34" charset="0"/>
                      </a:endParaRPr>
                    </a:p>
                  </a:txBody>
                  <a:tcPr marL="22600" marR="22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8CDE9E"/>
                        </a:gs>
                        <a:gs pos="50000">
                          <a:srgbClr val="BAE8C3"/>
                        </a:gs>
                        <a:gs pos="100000">
                          <a:srgbClr val="DEF2E1"/>
                        </a:gs>
                      </a:gsLst>
                      <a:lin ang="2700000" scaled="0"/>
                    </a:gradFill>
                  </a:tcPr>
                </a:tc>
                <a:tc>
                  <a:txBody>
                    <a:bodyPr/>
                    <a:lstStyle/>
                    <a:p>
                      <a:pPr marL="0" marR="0" lvl="0" indent="0" algn="ctr" rtl="0">
                        <a:spcBef>
                          <a:spcPts val="0"/>
                        </a:spcBef>
                        <a:spcAft>
                          <a:spcPts val="0"/>
                        </a:spcAft>
                        <a:buNone/>
                      </a:pPr>
                      <a:r>
                        <a:rPr lang="en-US" sz="2800" b="1">
                          <a:solidFill>
                            <a:schemeClr val="dk1"/>
                          </a:solidFill>
                          <a:latin typeface="Arial" panose="020B0604020202020204" pitchFamily="34" charset="0"/>
                          <a:ea typeface="Arial"/>
                          <a:cs typeface="Arial" panose="020B0604020202020204" pitchFamily="34" charset="0"/>
                          <a:sym typeface="Arial"/>
                        </a:rPr>
                        <a:t>Representation</a:t>
                      </a:r>
                      <a:endParaRPr sz="2800">
                        <a:solidFill>
                          <a:schemeClr val="dk1"/>
                        </a:solidFill>
                        <a:latin typeface="Arial" panose="020B0604020202020204" pitchFamily="34" charset="0"/>
                        <a:ea typeface="Arial"/>
                        <a:cs typeface="Arial" panose="020B0604020202020204" pitchFamily="34" charset="0"/>
                        <a:sym typeface="Arial"/>
                      </a:endParaRPr>
                    </a:p>
                  </a:txBody>
                  <a:tcPr marL="22600" marR="22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C3B6E9"/>
                        </a:gs>
                        <a:gs pos="50000">
                          <a:srgbClr val="D7D1EF"/>
                        </a:gs>
                        <a:gs pos="100000">
                          <a:srgbClr val="EBE8F6"/>
                        </a:gs>
                      </a:gsLst>
                      <a:lin ang="2700000" scaled="0"/>
                    </a:gradFill>
                  </a:tcPr>
                </a:tc>
                <a:tc>
                  <a:txBody>
                    <a:bodyPr/>
                    <a:lstStyle/>
                    <a:p>
                      <a:pPr marL="0" marR="0" lvl="0" indent="0" algn="ctr" rtl="0">
                        <a:spcBef>
                          <a:spcPts val="0"/>
                        </a:spcBef>
                        <a:spcAft>
                          <a:spcPts val="0"/>
                        </a:spcAft>
                        <a:buNone/>
                      </a:pPr>
                      <a:r>
                        <a:rPr lang="en-US" sz="2800" b="1" dirty="0">
                          <a:solidFill>
                            <a:schemeClr val="dk1"/>
                          </a:solidFill>
                          <a:latin typeface="Arial" panose="020B0604020202020204" pitchFamily="34" charset="0"/>
                          <a:ea typeface="Arial"/>
                          <a:cs typeface="Arial" panose="020B0604020202020204" pitchFamily="34" charset="0"/>
                          <a:sym typeface="Arial"/>
                        </a:rPr>
                        <a:t>Action and Expression</a:t>
                      </a:r>
                      <a:endParaRPr dirty="0">
                        <a:latin typeface="Arial" panose="020B0604020202020204" pitchFamily="34" charset="0"/>
                        <a:cs typeface="Arial" panose="020B0604020202020204" pitchFamily="34" charset="0"/>
                      </a:endParaRPr>
                    </a:p>
                  </a:txBody>
                  <a:tcPr marL="22600" marR="22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A0C9F9"/>
                        </a:gs>
                        <a:gs pos="50000">
                          <a:srgbClr val="C3DBFA"/>
                        </a:gs>
                        <a:gs pos="100000">
                          <a:srgbClr val="E2EDFB"/>
                        </a:gs>
                      </a:gsLst>
                      <a:lin ang="2700000" scaled="0"/>
                    </a:gra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Case Study: Rudy</a:t>
            </a:r>
            <a:endParaRPr dirty="0"/>
          </a:p>
        </p:txBody>
      </p:sp>
      <p:pic>
        <p:nvPicPr>
          <p:cNvPr id="15" name="Content Placeholder 14" descr="Boy smiling at camera with pencil and paper on a desk. ">
            <a:extLst>
              <a:ext uri="{FF2B5EF4-FFF2-40B4-BE49-F238E27FC236}">
                <a16:creationId xmlns:a16="http://schemas.microsoft.com/office/drawing/2014/main" id="{E64A587C-30BA-4D98-94CA-DDDA7D3A453F}"/>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8010144" y="173736"/>
            <a:ext cx="3756413" cy="2505456"/>
          </a:xfrm>
          <a:prstGeom prst="rect">
            <a:avLst/>
          </a:prstGeom>
        </p:spPr>
      </p:pic>
      <p:sp>
        <p:nvSpPr>
          <p:cNvPr id="506" name="Google Shape;506;p41"/>
          <p:cNvSpPr txBox="1">
            <a:spLocks noGrp="1"/>
          </p:cNvSpPr>
          <p:nvPr>
            <p:ph sz="quarter" idx="10"/>
          </p:nvPr>
        </p:nvSpPr>
        <p:spPr>
          <a:xfrm>
            <a:off x="2057400" y="1691640"/>
            <a:ext cx="9902952" cy="4187952"/>
          </a:xfrm>
          <a:prstGeom prst="rect">
            <a:avLst/>
          </a:prstGeom>
          <a:noFill/>
          <a:ln>
            <a:noFill/>
          </a:ln>
        </p:spPr>
        <p:txBody>
          <a:bodyPr spcFirstLastPara="1" wrap="square" lIns="91425" tIns="45700" rIns="91425" bIns="45700" anchor="t" anchorCtr="0">
            <a:normAutofit fontScale="92500" lnSpcReduction="10000"/>
          </a:bodyPr>
          <a:lstStyle/>
          <a:p>
            <a:pPr marL="402336" lvl="0" indent="-402336" algn="l" rtl="0">
              <a:lnSpc>
                <a:spcPct val="90000"/>
              </a:lnSpc>
              <a:spcBef>
                <a:spcPts val="0"/>
              </a:spcBef>
              <a:spcAft>
                <a:spcPts val="0"/>
              </a:spcAft>
              <a:buClr>
                <a:srgbClr val="104864"/>
              </a:buClr>
              <a:buSzPct val="100000"/>
              <a:buFont typeface="Arial"/>
              <a:buChar char="•"/>
            </a:pPr>
            <a:r>
              <a:rPr lang="en-US" dirty="0"/>
              <a:t>Is in grade four</a:t>
            </a:r>
            <a:endParaRPr dirty="0"/>
          </a:p>
          <a:p>
            <a:pPr marL="402336" lvl="0" indent="-402336" algn="l" rtl="0">
              <a:lnSpc>
                <a:spcPct val="90000"/>
              </a:lnSpc>
              <a:spcBef>
                <a:spcPts val="1000"/>
              </a:spcBef>
              <a:spcAft>
                <a:spcPts val="0"/>
              </a:spcAft>
              <a:buClr>
                <a:srgbClr val="104864"/>
              </a:buClr>
              <a:buSzPct val="100000"/>
              <a:buFont typeface="Arial"/>
              <a:buChar char="•"/>
            </a:pPr>
            <a:r>
              <a:rPr lang="en-US" dirty="0"/>
              <a:t>Is in his second year in a US school</a:t>
            </a:r>
            <a:endParaRPr dirty="0"/>
          </a:p>
          <a:p>
            <a:pPr marL="402336" lvl="0" indent="-402336" algn="l" rtl="0">
              <a:lnSpc>
                <a:spcPct val="90000"/>
              </a:lnSpc>
              <a:spcBef>
                <a:spcPts val="1000"/>
              </a:spcBef>
              <a:spcAft>
                <a:spcPts val="0"/>
              </a:spcAft>
              <a:buClr>
                <a:srgbClr val="104864"/>
              </a:buClr>
              <a:buSzPct val="100000"/>
              <a:buFont typeface="Arial"/>
              <a:buChar char="•"/>
            </a:pPr>
            <a:r>
              <a:rPr lang="en-US" dirty="0"/>
              <a:t>Speaks fluent Spanish</a:t>
            </a:r>
            <a:endParaRPr dirty="0"/>
          </a:p>
          <a:p>
            <a:pPr marL="402336" lvl="0" indent="-402336" algn="l" rtl="0">
              <a:lnSpc>
                <a:spcPct val="90000"/>
              </a:lnSpc>
              <a:spcBef>
                <a:spcPts val="1000"/>
              </a:spcBef>
              <a:spcAft>
                <a:spcPts val="0"/>
              </a:spcAft>
              <a:buClr>
                <a:srgbClr val="104864"/>
              </a:buClr>
              <a:buSzPct val="100000"/>
              <a:buFont typeface="Arial"/>
              <a:buChar char="•"/>
            </a:pPr>
            <a:r>
              <a:rPr lang="en-US" dirty="0"/>
              <a:t>Has a good understanding of science and mathematics concepts when information is translated for him</a:t>
            </a:r>
            <a:endParaRPr dirty="0"/>
          </a:p>
          <a:p>
            <a:pPr marL="402336" lvl="0" indent="-402336" algn="l" rtl="0">
              <a:lnSpc>
                <a:spcPct val="90000"/>
              </a:lnSpc>
              <a:spcBef>
                <a:spcPts val="1000"/>
              </a:spcBef>
              <a:spcAft>
                <a:spcPts val="0"/>
              </a:spcAft>
              <a:buClr>
                <a:srgbClr val="104864"/>
              </a:buClr>
              <a:buSzPct val="100000"/>
              <a:buFont typeface="Arial"/>
              <a:buChar char="•"/>
            </a:pPr>
            <a:r>
              <a:rPr lang="en-US" dirty="0"/>
              <a:t>Reads at a 2.0 grade level equivalency </a:t>
            </a:r>
            <a:endParaRPr dirty="0"/>
          </a:p>
          <a:p>
            <a:pPr marL="402336" lvl="0" indent="-402336" algn="l" rtl="0">
              <a:lnSpc>
                <a:spcPct val="90000"/>
              </a:lnSpc>
              <a:spcBef>
                <a:spcPts val="1000"/>
              </a:spcBef>
              <a:spcAft>
                <a:spcPts val="0"/>
              </a:spcAft>
              <a:buClr>
                <a:srgbClr val="104864"/>
              </a:buClr>
              <a:buSzPct val="100000"/>
              <a:buFont typeface="Arial"/>
              <a:buChar char="•"/>
            </a:pPr>
            <a:r>
              <a:rPr lang="en-US" dirty="0"/>
              <a:t>Finds it helpful to read aloud when reading English text</a:t>
            </a:r>
            <a:endParaRPr dirty="0"/>
          </a:p>
          <a:p>
            <a:pPr marL="402336" lvl="0" indent="-402336" algn="l" rtl="0">
              <a:lnSpc>
                <a:spcPct val="90000"/>
              </a:lnSpc>
              <a:spcBef>
                <a:spcPts val="1000"/>
              </a:spcBef>
              <a:spcAft>
                <a:spcPts val="0"/>
              </a:spcAft>
              <a:buClr>
                <a:srgbClr val="104864"/>
              </a:buClr>
              <a:buSzPct val="100000"/>
              <a:buFont typeface="Arial"/>
              <a:buChar char="•"/>
            </a:pPr>
            <a:r>
              <a:rPr lang="en-US" dirty="0"/>
              <a:t>Gets discouraged when sitting in one place for long duration</a:t>
            </a:r>
            <a:endParaRPr dirty="0"/>
          </a:p>
          <a:p>
            <a:pPr marL="402336" lvl="0" indent="-402336" algn="l" rtl="0">
              <a:lnSpc>
                <a:spcPct val="90000"/>
              </a:lnSpc>
              <a:spcBef>
                <a:spcPts val="1000"/>
              </a:spcBef>
              <a:spcAft>
                <a:spcPts val="0"/>
              </a:spcAft>
              <a:buClr>
                <a:srgbClr val="104864"/>
              </a:buClr>
              <a:buSzPct val="100000"/>
              <a:buFont typeface="Arial"/>
              <a:buChar char="•"/>
            </a:pPr>
            <a:r>
              <a:rPr lang="en-US" dirty="0"/>
              <a:t>Tests at ELPAC Performance Level 2—Somewhat Developed</a:t>
            </a:r>
            <a:endParaRPr dirty="0"/>
          </a:p>
          <a:p>
            <a:pPr marL="461963" lvl="0" indent="-297497" algn="l" rtl="0">
              <a:lnSpc>
                <a:spcPct val="90000"/>
              </a:lnSpc>
              <a:spcBef>
                <a:spcPts val="1000"/>
              </a:spcBef>
              <a:spcAft>
                <a:spcPts val="0"/>
              </a:spcAft>
              <a:buClr>
                <a:srgbClr val="104864"/>
              </a:buClr>
              <a:buSzPct val="1000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txBox="1">
            <a:spLocks noGrp="1"/>
          </p:cNvSpPr>
          <p:nvPr>
            <p:ph type="title"/>
          </p:nvPr>
        </p:nvSpPr>
        <p:spPr>
          <a:xfrm>
            <a:off x="690812" y="217207"/>
            <a:ext cx="1069150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Identifying Learning Characteristics</a:t>
            </a:r>
            <a:endParaRPr dirty="0"/>
          </a:p>
        </p:txBody>
      </p:sp>
      <p:graphicFrame>
        <p:nvGraphicFramePr>
          <p:cNvPr id="6" name="Google Shape;522;p43">
            <a:extLst>
              <a:ext uri="{FF2B5EF4-FFF2-40B4-BE49-F238E27FC236}">
                <a16:creationId xmlns:a16="http://schemas.microsoft.com/office/drawing/2014/main" id="{0AB04AF8-1E4D-468F-8117-C8BB9B7F97C8}"/>
              </a:ext>
            </a:extLst>
          </p:cNvPr>
          <p:cNvGraphicFramePr>
            <a:graphicFrameLocks noGrp="1"/>
          </p:cNvGraphicFramePr>
          <p:nvPr>
            <p:ph sz="quarter" idx="11"/>
            <p:extLst>
              <p:ext uri="{D42A27DB-BD31-4B8C-83A1-F6EECF244321}">
                <p14:modId xmlns:p14="http://schemas.microsoft.com/office/powerpoint/2010/main" val="2369463169"/>
              </p:ext>
            </p:extLst>
          </p:nvPr>
        </p:nvGraphicFramePr>
        <p:xfrm>
          <a:off x="219456" y="1545336"/>
          <a:ext cx="11682500" cy="4392400"/>
        </p:xfrm>
        <a:graphic>
          <a:graphicData uri="http://schemas.openxmlformats.org/drawingml/2006/table">
            <a:tbl>
              <a:tblPr firstRow="1" bandRow="1">
                <a:noFill/>
                <a:tableStyleId>{5535A806-4451-45D2-BF34-242DD8927BBA}</a:tableStyleId>
              </a:tblPr>
              <a:tblGrid>
                <a:gridCol w="5841250">
                  <a:extLst>
                    <a:ext uri="{9D8B030D-6E8A-4147-A177-3AD203B41FA5}">
                      <a16:colId xmlns:a16="http://schemas.microsoft.com/office/drawing/2014/main" val="20000"/>
                    </a:ext>
                  </a:extLst>
                </a:gridCol>
                <a:gridCol w="5841250">
                  <a:extLst>
                    <a:ext uri="{9D8B030D-6E8A-4147-A177-3AD203B41FA5}">
                      <a16:colId xmlns:a16="http://schemas.microsoft.com/office/drawing/2014/main" val="20001"/>
                    </a:ext>
                  </a:extLst>
                </a:gridCol>
              </a:tblGrid>
              <a:tr h="2376500">
                <a:tc>
                  <a:txBody>
                    <a:bodyPr/>
                    <a:lstStyle/>
                    <a:p>
                      <a:pPr marL="0" marR="0" lvl="0" indent="0" algn="l" rtl="0">
                        <a:spcBef>
                          <a:spcPts val="0"/>
                        </a:spcBef>
                        <a:spcAft>
                          <a:spcPts val="0"/>
                        </a:spcAft>
                        <a:buNone/>
                      </a:pPr>
                      <a:r>
                        <a:rPr lang="en-US" sz="1800" b="1" i="0" u="none" strike="noStrike" noProof="0">
                          <a:solidFill>
                            <a:srgbClr val="262626"/>
                          </a:solidFill>
                          <a:latin typeface="Arial"/>
                        </a:rPr>
                        <a:t>Strengths</a:t>
                      </a:r>
                    </a:p>
                    <a:p>
                      <a:pPr marL="0" marR="0" lvl="0" indent="0" algn="l">
                        <a:spcBef>
                          <a:spcPts val="0"/>
                        </a:spcBef>
                        <a:spcAft>
                          <a:spcPts val="0"/>
                        </a:spcAft>
                        <a:buNone/>
                      </a:pPr>
                      <a:endParaRPr lang="en-US" sz="1800" b="1" i="0" u="none" strike="noStrike" noProof="0">
                        <a:solidFill>
                          <a:srgbClr val="262626"/>
                        </a:solidFill>
                        <a:latin typeface="Arial"/>
                      </a:endParaRPr>
                    </a:p>
                    <a:p>
                      <a:pPr marL="0" marR="0" lvl="0" indent="0" algn="l">
                        <a:spcBef>
                          <a:spcPts val="0"/>
                        </a:spcBef>
                        <a:spcAft>
                          <a:spcPts val="0"/>
                        </a:spcAft>
                        <a:buNone/>
                      </a:pPr>
                      <a:endParaRPr lang="en-US" sz="1800" b="1" i="0" u="none" strike="noStrike" noProof="0">
                        <a:solidFill>
                          <a:srgbClr val="262626"/>
                        </a:solidFill>
                        <a:latin typeface="Arial"/>
                      </a:endParaRPr>
                    </a:p>
                    <a:p>
                      <a:pPr marL="0" marR="0" lvl="0" indent="0" algn="l">
                        <a:spcBef>
                          <a:spcPts val="0"/>
                        </a:spcBef>
                        <a:spcAft>
                          <a:spcPts val="0"/>
                        </a:spcAft>
                        <a:buNone/>
                      </a:pPr>
                      <a:endParaRPr lang="en-US" sz="1800" b="1" i="0" u="none" strike="noStrike" noProof="0">
                        <a:solidFill>
                          <a:srgbClr val="262626"/>
                        </a:solidFill>
                        <a:latin typeface="Arial"/>
                      </a:endParaRPr>
                    </a:p>
                  </a:txBody>
                  <a:tcPr marL="75050" marR="750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a:spcBef>
                          <a:spcPts val="0"/>
                        </a:spcBef>
                        <a:spcAft>
                          <a:spcPts val="0"/>
                        </a:spcAft>
                        <a:buNone/>
                      </a:pPr>
                      <a:r>
                        <a:rPr lang="en-US" sz="2000" b="1" i="0" u="none" strike="noStrike" noProof="0">
                          <a:solidFill>
                            <a:srgbClr val="262626"/>
                          </a:solidFill>
                          <a:latin typeface="Arial"/>
                        </a:rPr>
                        <a:t>Challenges</a:t>
                      </a:r>
                      <a:endParaRPr/>
                    </a:p>
                  </a:txBody>
                  <a:tcPr marL="75050" marR="750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015900">
                <a:tc>
                  <a:txBody>
                    <a:bodyPr/>
                    <a:lstStyle/>
                    <a:p>
                      <a:pPr lvl="0" algn="l">
                        <a:lnSpc>
                          <a:spcPct val="100000"/>
                        </a:lnSpc>
                        <a:spcBef>
                          <a:spcPts val="0"/>
                        </a:spcBef>
                        <a:spcAft>
                          <a:spcPts val="0"/>
                        </a:spcAft>
                        <a:buNone/>
                      </a:pPr>
                      <a:r>
                        <a:rPr lang="en-US" sz="2000" b="1" i="0" u="none" strike="noStrike" noProof="0">
                          <a:solidFill>
                            <a:srgbClr val="262626"/>
                          </a:solidFill>
                          <a:latin typeface="Arial"/>
                        </a:rPr>
                        <a:t>Student Data and Evidence</a:t>
                      </a:r>
                      <a:endParaRPr lang="en-US" sz="2000" b="0" i="0" u="none" strike="noStrike" noProof="0"/>
                    </a:p>
                    <a:p>
                      <a:pPr marL="0" marR="0" lvl="0" indent="0" algn="l">
                        <a:spcBef>
                          <a:spcPts val="0"/>
                        </a:spcBef>
                        <a:spcAft>
                          <a:spcPts val="0"/>
                        </a:spcAft>
                        <a:buNone/>
                      </a:pPr>
                      <a:endParaRPr lang="en-US" sz="2000" b="1">
                        <a:solidFill>
                          <a:srgbClr val="262626"/>
                        </a:solidFill>
                        <a:latin typeface="Arial"/>
                        <a:cs typeface="Arial"/>
                      </a:endParaRPr>
                    </a:p>
                    <a:p>
                      <a:pPr marL="0" marR="0" lvl="0" indent="0" algn="l" rtl="0">
                        <a:spcBef>
                          <a:spcPts val="0"/>
                        </a:spcBef>
                        <a:spcAft>
                          <a:spcPts val="0"/>
                        </a:spcAft>
                        <a:buNone/>
                      </a:pPr>
                      <a:endParaRPr sz="1800" b="1">
                        <a:solidFill>
                          <a:srgbClr val="262626"/>
                        </a:solidFill>
                        <a:latin typeface="Arial" panose="020B0604020202020204" pitchFamily="34" charset="0"/>
                        <a:ea typeface="Arial"/>
                        <a:cs typeface="Arial"/>
                        <a:sym typeface="Arial"/>
                      </a:endParaRPr>
                    </a:p>
                  </a:txBody>
                  <a:tcPr marL="75050" marR="750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a:spcBef>
                          <a:spcPts val="0"/>
                        </a:spcBef>
                        <a:spcAft>
                          <a:spcPts val="0"/>
                        </a:spcAft>
                        <a:buNone/>
                      </a:pPr>
                      <a:r>
                        <a:rPr lang="en-US" sz="2000" b="1" i="0" u="none" strike="noStrike" noProof="0" dirty="0">
                          <a:solidFill>
                            <a:srgbClr val="262626"/>
                          </a:solidFill>
                          <a:latin typeface="Arial"/>
                        </a:rPr>
                        <a:t>   Sources of Information That Can Help Us </a:t>
                      </a:r>
                      <a:endParaRPr lang="en-US" sz="2000" b="0" i="0" u="none" strike="noStrike" noProof="0" dirty="0"/>
                    </a:p>
                    <a:p>
                      <a:pPr marL="0" marR="0" lvl="0" indent="0" algn="r">
                        <a:spcBef>
                          <a:spcPts val="0"/>
                        </a:spcBef>
                        <a:spcAft>
                          <a:spcPts val="0"/>
                        </a:spcAft>
                        <a:buNone/>
                      </a:pPr>
                      <a:r>
                        <a:rPr lang="en-US" sz="2000" b="1" i="0" u="none" strike="noStrike" noProof="0" dirty="0">
                          <a:solidFill>
                            <a:srgbClr val="262626"/>
                          </a:solidFill>
                          <a:latin typeface="Arial"/>
                        </a:rPr>
                        <a:t>Clarify Rudy’s Strengths and Needs</a:t>
                      </a:r>
                      <a:endParaRPr lang="en-US" dirty="0"/>
                    </a:p>
                    <a:p>
                      <a:pPr marL="0" marR="0" lvl="0" indent="0" algn="r" rtl="0">
                        <a:spcBef>
                          <a:spcPts val="0"/>
                        </a:spcBef>
                        <a:spcAft>
                          <a:spcPts val="0"/>
                        </a:spcAft>
                        <a:buNone/>
                      </a:pPr>
                      <a:endParaRPr lang="en-US" sz="1800" b="0" i="0" u="none" strike="noStrike" noProof="0" dirty="0"/>
                    </a:p>
                  </a:txBody>
                  <a:tcPr marL="75050" marR="750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 name="Speech Bubble: Rectangle with Corners Rounded 2">
            <a:extLst>
              <a:ext uri="{FF2B5EF4-FFF2-40B4-BE49-F238E27FC236}">
                <a16:creationId xmlns:a16="http://schemas.microsoft.com/office/drawing/2014/main" id="{144F70F1-8C0F-9E5F-A316-BB622F3A00FC}"/>
              </a:ext>
            </a:extLst>
          </p:cNvPr>
          <p:cNvSpPr/>
          <p:nvPr/>
        </p:nvSpPr>
        <p:spPr>
          <a:xfrm>
            <a:off x="1140967" y="2207258"/>
            <a:ext cx="2294659" cy="870238"/>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sp>
        <p:nvSpPr>
          <p:cNvPr id="4" name="Rectangle 3">
            <a:extLst>
              <a:ext uri="{FF2B5EF4-FFF2-40B4-BE49-F238E27FC236}">
                <a16:creationId xmlns:a16="http://schemas.microsoft.com/office/drawing/2014/main" id="{8E987BEE-4233-6816-A91C-21B9AC0C1873}"/>
              </a:ext>
            </a:extLst>
          </p:cNvPr>
          <p:cNvSpPr/>
          <p:nvPr/>
        </p:nvSpPr>
        <p:spPr>
          <a:xfrm>
            <a:off x="448235" y="1994647"/>
            <a:ext cx="4437528" cy="1658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buChar char="•"/>
            </a:pPr>
            <a:r>
              <a:rPr lang="en-US" sz="1800" b="0" dirty="0">
                <a:solidFill>
                  <a:srgbClr val="000000"/>
                </a:solidFill>
                <a:latin typeface="Arial"/>
                <a:ea typeface="Arial"/>
                <a:cs typeface="Arial"/>
              </a:rPr>
              <a:t>Fluent Spanish speaker</a:t>
            </a:r>
            <a:r>
              <a:rPr lang="en-US" sz="1800" b="1" dirty="0">
                <a:solidFill>
                  <a:srgbClr val="FFFFFF"/>
                </a:solidFill>
                <a:latin typeface="Arial"/>
                <a:ea typeface="Arial"/>
                <a:cs typeface="Arial"/>
              </a:rPr>
              <a:t>​</a:t>
            </a:r>
          </a:p>
          <a:p>
            <a:pPr>
              <a:buChar char="•"/>
            </a:pPr>
            <a:r>
              <a:rPr lang="en-US" sz="1800" b="0" dirty="0">
                <a:solidFill>
                  <a:srgbClr val="000000"/>
                </a:solidFill>
                <a:latin typeface="Arial"/>
                <a:ea typeface="Arial"/>
                <a:cs typeface="Arial"/>
              </a:rPr>
              <a:t>Has an interest in </a:t>
            </a:r>
            <a:r>
              <a:rPr lang="en-US" sz="1800" dirty="0">
                <a:solidFill>
                  <a:srgbClr val="000000"/>
                </a:solidFill>
                <a:latin typeface="Arial"/>
                <a:ea typeface="Arial"/>
                <a:cs typeface="Arial"/>
              </a:rPr>
              <a:t>science and  </a:t>
            </a:r>
            <a:r>
              <a:rPr lang="en-US" sz="1800" b="0" dirty="0">
                <a:solidFill>
                  <a:srgbClr val="000000"/>
                </a:solidFill>
                <a:latin typeface="Arial"/>
                <a:ea typeface="Arial"/>
                <a:cs typeface="Arial"/>
              </a:rPr>
              <a:t>mathematics</a:t>
            </a:r>
            <a:r>
              <a:rPr lang="en-US" sz="1800" b="1" dirty="0">
                <a:solidFill>
                  <a:srgbClr val="FFFFFF"/>
                </a:solidFill>
                <a:latin typeface="Arial"/>
                <a:ea typeface="Arial"/>
                <a:cs typeface="Arial"/>
              </a:rPr>
              <a:t>​</a:t>
            </a:r>
          </a:p>
          <a:p>
            <a:pPr lvl="0" rtl="0">
              <a:buChar char="•"/>
            </a:pPr>
            <a:r>
              <a:rPr lang="en-US" sz="1800" b="0" dirty="0">
                <a:solidFill>
                  <a:srgbClr val="000000"/>
                </a:solidFill>
                <a:latin typeface="Arial"/>
                <a:ea typeface="Arial"/>
                <a:cs typeface="Arial"/>
              </a:rPr>
              <a:t>Using coping strategies to overcome </a:t>
            </a:r>
            <a:r>
              <a:rPr lang="en-US" sz="1800" b="1" dirty="0">
                <a:solidFill>
                  <a:srgbClr val="FFFFFF"/>
                </a:solidFill>
                <a:latin typeface="Arial"/>
                <a:ea typeface="Arial"/>
                <a:cs typeface="Arial"/>
              </a:rPr>
              <a:t>​</a:t>
            </a:r>
          </a:p>
          <a:p>
            <a:r>
              <a:rPr lang="en-US" sz="1800" b="0" dirty="0">
                <a:solidFill>
                  <a:srgbClr val="000000"/>
                </a:solidFill>
                <a:latin typeface="Arial"/>
                <a:ea typeface="Segoe UI"/>
                <a:cs typeface="Segoe UI"/>
              </a:rPr>
              <a:t> </a:t>
            </a:r>
            <a:r>
              <a:rPr lang="en-US" sz="1800" dirty="0">
                <a:solidFill>
                  <a:srgbClr val="000000"/>
                </a:solidFill>
                <a:latin typeface="Arial"/>
                <a:ea typeface="Segoe UI"/>
                <a:cs typeface="Segoe UI"/>
              </a:rPr>
              <a:t> </a:t>
            </a:r>
            <a:r>
              <a:rPr lang="en-US" sz="1800" b="0" dirty="0">
                <a:solidFill>
                  <a:srgbClr val="000000"/>
                </a:solidFill>
                <a:latin typeface="Arial"/>
                <a:ea typeface="Segoe UI"/>
                <a:cs typeface="Segoe UI"/>
              </a:rPr>
              <a:t>challenges to reading (reading aloud, </a:t>
            </a:r>
            <a:r>
              <a:rPr lang="en-US" sz="1800" b="1" dirty="0">
                <a:solidFill>
                  <a:srgbClr val="FFFFFF"/>
                </a:solidFill>
                <a:latin typeface="Arial"/>
                <a:ea typeface="Segoe UI"/>
                <a:cs typeface="Segoe UI"/>
              </a:rPr>
              <a:t>​</a:t>
            </a:r>
          </a:p>
          <a:p>
            <a:r>
              <a:rPr lang="en-US" sz="1800" b="0" dirty="0">
                <a:solidFill>
                  <a:srgbClr val="000000"/>
                </a:solidFill>
                <a:latin typeface="Arial"/>
                <a:ea typeface="Segoe UI"/>
                <a:cs typeface="Segoe UI"/>
              </a:rPr>
              <a:t> </a:t>
            </a:r>
            <a:r>
              <a:rPr lang="en-US" sz="1800" dirty="0">
                <a:solidFill>
                  <a:srgbClr val="000000"/>
                </a:solidFill>
                <a:latin typeface="Arial"/>
                <a:ea typeface="Segoe UI"/>
                <a:cs typeface="Segoe UI"/>
              </a:rPr>
              <a:t> </a:t>
            </a:r>
            <a:r>
              <a:rPr lang="en-US" sz="1800" b="0" dirty="0">
                <a:solidFill>
                  <a:srgbClr val="000000"/>
                </a:solidFill>
                <a:latin typeface="Arial"/>
                <a:ea typeface="Segoe UI"/>
                <a:cs typeface="Segoe UI"/>
              </a:rPr>
              <a:t>tracking)</a:t>
            </a:r>
            <a:r>
              <a:rPr lang="en-US" sz="1800" b="1" dirty="0">
                <a:solidFill>
                  <a:srgbClr val="FFFFFF"/>
                </a:solidFill>
                <a:latin typeface="Arial"/>
                <a:ea typeface="Segoe UI"/>
                <a:cs typeface="Segoe UI"/>
              </a:rPr>
              <a:t>​</a:t>
            </a:r>
            <a:endParaRPr lang="en-US" sz="1800">
              <a:cs typeface="Arial"/>
            </a:endParaRPr>
          </a:p>
        </p:txBody>
      </p:sp>
      <p:pic>
        <p:nvPicPr>
          <p:cNvPr id="523" name="Google Shape;523;p43" descr="Boy smiling"/>
          <p:cNvPicPr preferRelativeResize="0">
            <a:picLocks noGrp="1"/>
          </p:cNvPicPr>
          <p:nvPr>
            <p:ph sz="quarter" idx="10"/>
          </p:nvPr>
        </p:nvPicPr>
        <p:blipFill rotWithShape="1">
          <a:blip r:embed="rId3" cstate="email">
            <a:extLst>
              <a:ext uri="{28A0092B-C50C-407E-A947-70E740481C1C}">
                <a14:useLocalDpi xmlns:a14="http://schemas.microsoft.com/office/drawing/2010/main"/>
              </a:ext>
            </a:extLst>
          </a:blip>
          <a:srcRect/>
          <a:stretch/>
        </p:blipFill>
        <p:spPr>
          <a:xfrm>
            <a:off x="4617720" y="2642616"/>
            <a:ext cx="2587752" cy="1673352"/>
          </a:xfrm>
          <a:prstGeom prst="ellipse">
            <a:avLst/>
          </a:prstGeom>
          <a:noFill/>
          <a:ln>
            <a:noFill/>
          </a:ln>
        </p:spPr>
      </p:pic>
      <p:sp>
        <p:nvSpPr>
          <p:cNvPr id="7" name="Speech Bubble: Rectangle with Corners Rounded 6">
            <a:extLst>
              <a:ext uri="{FF2B5EF4-FFF2-40B4-BE49-F238E27FC236}">
                <a16:creationId xmlns:a16="http://schemas.microsoft.com/office/drawing/2014/main" id="{43D5DB55-D8AC-8D48-6DB5-90795D95BA01}"/>
              </a:ext>
            </a:extLst>
          </p:cNvPr>
          <p:cNvSpPr/>
          <p:nvPr/>
        </p:nvSpPr>
        <p:spPr>
          <a:xfrm>
            <a:off x="7943392" y="2205066"/>
            <a:ext cx="2783897" cy="1043419"/>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sp>
        <p:nvSpPr>
          <p:cNvPr id="8" name="Rectangle 7">
            <a:extLst>
              <a:ext uri="{FF2B5EF4-FFF2-40B4-BE49-F238E27FC236}">
                <a16:creationId xmlns:a16="http://schemas.microsoft.com/office/drawing/2014/main" id="{0A71DF6C-3EF5-1055-BA5A-A30D199CFC66}"/>
              </a:ext>
            </a:extLst>
          </p:cNvPr>
          <p:cNvSpPr/>
          <p:nvPr/>
        </p:nvSpPr>
        <p:spPr>
          <a:xfrm>
            <a:off x="7548282" y="1994648"/>
            <a:ext cx="4204446" cy="1716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0">
              <a:buChar char="•"/>
            </a:pPr>
            <a:r>
              <a:rPr lang="en-US" sz="1800" b="0" dirty="0">
                <a:solidFill>
                  <a:srgbClr val="000000"/>
                </a:solidFill>
                <a:latin typeface="Arial"/>
                <a:ea typeface="Arial"/>
                <a:cs typeface="Arial"/>
              </a:rPr>
              <a:t>Reading below grade level</a:t>
            </a:r>
            <a:r>
              <a:rPr lang="en-US" sz="1800" b="1" dirty="0">
                <a:solidFill>
                  <a:srgbClr val="FFFFFF"/>
                </a:solidFill>
                <a:latin typeface="Arial"/>
                <a:ea typeface="Arial"/>
                <a:cs typeface="Arial"/>
              </a:rPr>
              <a:t>​</a:t>
            </a:r>
          </a:p>
          <a:p>
            <a:pPr lvl="0" algn="r" rtl="0">
              <a:buChar char="•"/>
            </a:pPr>
            <a:r>
              <a:rPr lang="en-US" sz="1800" b="0" dirty="0">
                <a:solidFill>
                  <a:srgbClr val="000000"/>
                </a:solidFill>
                <a:latin typeface="Arial"/>
                <a:ea typeface="Arial"/>
                <a:cs typeface="Arial"/>
              </a:rPr>
              <a:t>Discouraged when sitting in one place for long duration</a:t>
            </a:r>
            <a:r>
              <a:rPr lang="en-US" sz="1800" b="1" dirty="0">
                <a:solidFill>
                  <a:srgbClr val="FFFFFF"/>
                </a:solidFill>
                <a:latin typeface="Arial"/>
                <a:ea typeface="Arial"/>
                <a:cs typeface="Arial"/>
              </a:rPr>
              <a:t>​</a:t>
            </a:r>
          </a:p>
          <a:p>
            <a:pPr lvl="0" algn="r" rtl="0">
              <a:buChar char="•"/>
            </a:pPr>
            <a:r>
              <a:rPr lang="en-US" sz="1800" b="0" dirty="0">
                <a:solidFill>
                  <a:srgbClr val="000000"/>
                </a:solidFill>
                <a:latin typeface="Arial"/>
                <a:ea typeface="Arial"/>
                <a:cs typeface="Arial"/>
              </a:rPr>
              <a:t>At the beginning stages of English language development</a:t>
            </a:r>
            <a:r>
              <a:rPr lang="en-US" sz="1800" b="1" dirty="0">
                <a:solidFill>
                  <a:srgbClr val="FFFFFF"/>
                </a:solidFill>
                <a:latin typeface="Arial"/>
                <a:ea typeface="Arial"/>
                <a:cs typeface="Arial"/>
              </a:rPr>
              <a:t>​</a:t>
            </a:r>
            <a:endParaRPr lang="en-US" sz="1800">
              <a:cs typeface="Arial"/>
            </a:endParaRPr>
          </a:p>
        </p:txBody>
      </p:sp>
      <p:sp>
        <p:nvSpPr>
          <p:cNvPr id="10" name="Speech Bubble: Rectangle with Corners Rounded 9">
            <a:extLst>
              <a:ext uri="{FF2B5EF4-FFF2-40B4-BE49-F238E27FC236}">
                <a16:creationId xmlns:a16="http://schemas.microsoft.com/office/drawing/2014/main" id="{D0D77E3E-A8E2-75BD-B84A-03583168AC96}"/>
              </a:ext>
            </a:extLst>
          </p:cNvPr>
          <p:cNvSpPr/>
          <p:nvPr/>
        </p:nvSpPr>
        <p:spPr>
          <a:xfrm>
            <a:off x="1452945" y="4544854"/>
            <a:ext cx="2783897" cy="1043419"/>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sp>
        <p:nvSpPr>
          <p:cNvPr id="11" name="Rectangle 10">
            <a:extLst>
              <a:ext uri="{FF2B5EF4-FFF2-40B4-BE49-F238E27FC236}">
                <a16:creationId xmlns:a16="http://schemas.microsoft.com/office/drawing/2014/main" id="{CD91C244-1111-F599-E199-30DEC1BC3448}"/>
              </a:ext>
            </a:extLst>
          </p:cNvPr>
          <p:cNvSpPr/>
          <p:nvPr/>
        </p:nvSpPr>
        <p:spPr>
          <a:xfrm>
            <a:off x="636493" y="4406152"/>
            <a:ext cx="5186083" cy="1438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har char="•"/>
            </a:pPr>
            <a:r>
              <a:rPr lang="en-US" sz="1800" dirty="0">
                <a:solidFill>
                  <a:schemeClr val="tx1"/>
                </a:solidFill>
                <a:latin typeface="Arial"/>
                <a:ea typeface="Arial"/>
                <a:cs typeface="Arial"/>
              </a:rPr>
              <a:t>ELPAC Performance Level 2: Somewhat  Developed​</a:t>
            </a:r>
          </a:p>
          <a:p>
            <a:pPr lvl="0" rtl="0">
              <a:buChar char="•"/>
            </a:pPr>
            <a:r>
              <a:rPr lang="en-US" sz="1800" dirty="0">
                <a:solidFill>
                  <a:schemeClr val="tx1"/>
                </a:solidFill>
                <a:latin typeface="Arial"/>
                <a:ea typeface="Arial"/>
                <a:cs typeface="Arial"/>
              </a:rPr>
              <a:t>Reading Level 2.0 grade equivalency​</a:t>
            </a:r>
            <a:endParaRPr lang="en-US" sz="1800">
              <a:solidFill>
                <a:schemeClr val="tx1"/>
              </a:solidFill>
              <a:cs typeface="Arial"/>
            </a:endParaRPr>
          </a:p>
        </p:txBody>
      </p:sp>
      <p:sp>
        <p:nvSpPr>
          <p:cNvPr id="13" name="Speech Bubble: Rectangle with Corners Rounded 12">
            <a:extLst>
              <a:ext uri="{FF2B5EF4-FFF2-40B4-BE49-F238E27FC236}">
                <a16:creationId xmlns:a16="http://schemas.microsoft.com/office/drawing/2014/main" id="{AF9BD4C4-EC08-F763-0451-EBC910738FD8}"/>
              </a:ext>
            </a:extLst>
          </p:cNvPr>
          <p:cNvSpPr/>
          <p:nvPr/>
        </p:nvSpPr>
        <p:spPr>
          <a:xfrm>
            <a:off x="7773063" y="4692771"/>
            <a:ext cx="2783897" cy="1043419"/>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sp>
        <p:nvSpPr>
          <p:cNvPr id="14" name="Rectangle 13">
            <a:extLst>
              <a:ext uri="{FF2B5EF4-FFF2-40B4-BE49-F238E27FC236}">
                <a16:creationId xmlns:a16="http://schemas.microsoft.com/office/drawing/2014/main" id="{A1A46AE1-A401-CCAC-7554-FE188678452A}"/>
              </a:ext>
            </a:extLst>
          </p:cNvPr>
          <p:cNvSpPr/>
          <p:nvPr/>
        </p:nvSpPr>
        <p:spPr>
          <a:xfrm>
            <a:off x="6338047" y="4652682"/>
            <a:ext cx="5333999" cy="1237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1955" indent="-285750" algn="r">
              <a:spcBef>
                <a:spcPts val="1200"/>
              </a:spcBef>
              <a:buFont typeface="Arial,Sans-Serif"/>
              <a:buChar char="•"/>
            </a:pPr>
            <a:r>
              <a:rPr lang="en-US" sz="1800" dirty="0">
                <a:solidFill>
                  <a:srgbClr val="000000"/>
                </a:solidFill>
                <a:cs typeface="Arial"/>
              </a:rPr>
              <a:t>Parents/guardians, teacher, student performance information, English learner (EL) coordinator, document folder</a:t>
            </a:r>
            <a:endParaRPr lang="en-US" sz="1800">
              <a:ea typeface="+mn-lt"/>
              <a:cs typeface="+mn-lt"/>
            </a:endParaRPr>
          </a:p>
          <a:p>
            <a:endParaRPr lang="en-US" dirty="0">
              <a:ea typeface="+mn-lt"/>
              <a:cs typeface="+mn-lt"/>
            </a:endParaRPr>
          </a:p>
          <a:p>
            <a:pPr algn="ctr"/>
            <a:endParaRPr lang="en-US" dirty="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4"/>
          <p:cNvSpPr txBox="1">
            <a:spLocks noGrp="1"/>
          </p:cNvSpPr>
          <p:nvPr>
            <p:ph type="title"/>
          </p:nvPr>
        </p:nvSpPr>
        <p:spPr>
          <a:xfrm>
            <a:off x="1943605" y="343563"/>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Accessibility Needs</a:t>
            </a:r>
            <a:endParaRPr dirty="0"/>
          </a:p>
        </p:txBody>
      </p:sp>
      <p:sp>
        <p:nvSpPr>
          <p:cNvPr id="3" name="Speech Bubble: Rectangle with Corners Rounded 2">
            <a:extLst>
              <a:ext uri="{FF2B5EF4-FFF2-40B4-BE49-F238E27FC236}">
                <a16:creationId xmlns:a16="http://schemas.microsoft.com/office/drawing/2014/main" id="{08D23FA5-BC86-AFE2-AFC8-B9C135096AF4}"/>
              </a:ext>
            </a:extLst>
          </p:cNvPr>
          <p:cNvSpPr/>
          <p:nvPr/>
        </p:nvSpPr>
        <p:spPr>
          <a:xfrm>
            <a:off x="8350930" y="177921"/>
            <a:ext cx="3218023" cy="1381226"/>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Pacifico"/>
              <a:ea typeface="+mn-lt"/>
              <a:cs typeface="+mn-lt"/>
            </a:endParaRPr>
          </a:p>
          <a:p>
            <a:pPr algn="ctr"/>
            <a:r>
              <a:rPr lang="en-US" sz="2800" dirty="0">
                <a:latin typeface="Pacifico"/>
                <a:ea typeface="+mn-lt"/>
                <a:cs typeface="+mn-lt"/>
              </a:rPr>
              <a:t>Drop </a:t>
            </a:r>
            <a:endParaRPr lang="en-US" sz="2800">
              <a:latin typeface="Pacifico"/>
            </a:endParaRPr>
          </a:p>
          <a:p>
            <a:pPr algn="ctr"/>
            <a:r>
              <a:rPr lang="en-US" sz="2800" dirty="0">
                <a:ea typeface="+mn-lt"/>
                <a:cs typeface="+mn-lt"/>
              </a:rPr>
              <a:t>it in the chat</a:t>
            </a:r>
            <a:endParaRPr lang="en-US" sz="2800">
              <a:cs typeface="Arial"/>
            </a:endParaRPr>
          </a:p>
          <a:p>
            <a:pPr algn="ctr"/>
            <a:br>
              <a:rPr lang="en-US" dirty="0"/>
            </a:br>
            <a:endParaRPr lang="en-US" dirty="0"/>
          </a:p>
        </p:txBody>
      </p:sp>
      <p:sp>
        <p:nvSpPr>
          <p:cNvPr id="530" name="Google Shape;530;p44"/>
          <p:cNvSpPr txBox="1">
            <a:spLocks noGrp="1"/>
          </p:cNvSpPr>
          <p:nvPr>
            <p:ph type="body" idx="1"/>
          </p:nvPr>
        </p:nvSpPr>
        <p:spPr>
          <a:xfrm>
            <a:off x="1795368" y="1897988"/>
            <a:ext cx="10193577" cy="1227350"/>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Clr>
                <a:srgbClr val="2F2F2F"/>
              </a:buClr>
              <a:buSzPts val="3055"/>
              <a:buNone/>
            </a:pPr>
            <a:r>
              <a:rPr lang="en-US" sz="3600" dirty="0">
                <a:solidFill>
                  <a:schemeClr val="dk1"/>
                </a:solidFill>
                <a:latin typeface="Arial"/>
                <a:cs typeface="Arial"/>
              </a:rPr>
              <a:t>In which area might Rudy have accessibility needs?</a:t>
            </a:r>
            <a:endParaRPr dirty="0">
              <a:solidFill>
                <a:schemeClr val="dk1"/>
              </a:solidFill>
              <a:latin typeface="Arial"/>
              <a:cs typeface="Arial"/>
            </a:endParaRPr>
          </a:p>
        </p:txBody>
      </p:sp>
      <p:sp>
        <p:nvSpPr>
          <p:cNvPr id="531" name="Google Shape;531;p44"/>
          <p:cNvSpPr txBox="1">
            <a:spLocks noGrp="1"/>
          </p:cNvSpPr>
          <p:nvPr>
            <p:ph type="body" idx="5"/>
          </p:nvPr>
        </p:nvSpPr>
        <p:spPr>
          <a:xfrm>
            <a:off x="2360348" y="3328512"/>
            <a:ext cx="2271836" cy="5042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Engagement</a:t>
            </a:r>
            <a:endParaRPr dirty="0"/>
          </a:p>
          <a:p>
            <a:pPr marL="0" marR="0" lvl="0" indent="0" algn="ctr" rtl="0">
              <a:lnSpc>
                <a:spcPct val="90000"/>
              </a:lnSpc>
              <a:spcBef>
                <a:spcPts val="1000"/>
              </a:spcBef>
              <a:spcAft>
                <a:spcPts val="0"/>
              </a:spcAft>
              <a:buClr>
                <a:srgbClr val="113051"/>
              </a:buClr>
              <a:buSzPts val="2800"/>
              <a:buFont typeface="Noto Sans Symbols"/>
              <a:buNone/>
            </a:pPr>
            <a:endParaRPr sz="2800" b="1" i="0" u="none" strike="noStrike" cap="none" dirty="0">
              <a:solidFill>
                <a:srgbClr val="113051"/>
              </a:solidFill>
              <a:latin typeface="Arial Narrow"/>
              <a:ea typeface="Arial Narrow"/>
              <a:cs typeface="Arial Narrow"/>
              <a:sym typeface="Arial Narrow"/>
            </a:endParaRPr>
          </a:p>
        </p:txBody>
      </p:sp>
      <p:pic>
        <p:nvPicPr>
          <p:cNvPr id="532" name="Google Shape;532;p44" descr="A older boy with glasses, at a computer, concentrating with hands on his forehead to represent engagement"/>
          <p:cNvPicPr preferRelativeResize="0">
            <a:picLocks noGrp="1"/>
          </p:cNvPicPr>
          <p:nvPr>
            <p:ph type="body" idx="6"/>
          </p:nvPr>
        </p:nvPicPr>
        <p:blipFill rotWithShape="1">
          <a:blip r:embed="rId3" cstate="email">
            <a:alphaModFix/>
            <a:extLst>
              <a:ext uri="{28A0092B-C50C-407E-A947-70E740481C1C}">
                <a14:useLocalDpi xmlns:a14="http://schemas.microsoft.com/office/drawing/2010/main"/>
              </a:ext>
            </a:extLst>
          </a:blip>
          <a:srcRect/>
          <a:stretch/>
        </p:blipFill>
        <p:spPr>
          <a:xfrm>
            <a:off x="2360348" y="3833426"/>
            <a:ext cx="2271836" cy="1463040"/>
          </a:xfrm>
          <a:prstGeom prst="rect">
            <a:avLst/>
          </a:prstGeom>
          <a:noFill/>
          <a:ln>
            <a:noFill/>
          </a:ln>
        </p:spPr>
      </p:pic>
      <p:sp>
        <p:nvSpPr>
          <p:cNvPr id="533" name="Google Shape;533;p44"/>
          <p:cNvSpPr txBox="1">
            <a:spLocks noGrp="1"/>
          </p:cNvSpPr>
          <p:nvPr>
            <p:ph type="body" idx="4"/>
          </p:nvPr>
        </p:nvSpPr>
        <p:spPr>
          <a:xfrm>
            <a:off x="5302695" y="3328512"/>
            <a:ext cx="2445787" cy="5042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Representation</a:t>
            </a:r>
            <a:endParaRPr dirty="0"/>
          </a:p>
        </p:txBody>
      </p:sp>
      <p:pic>
        <p:nvPicPr>
          <p:cNvPr id="534" name="Google Shape;534;p44" descr="A teacher watching a child who is wearing headphones and working at a computer to show representation"/>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5117966" y="3833426"/>
            <a:ext cx="2815244" cy="1463040"/>
          </a:xfrm>
          <a:prstGeom prst="rect">
            <a:avLst/>
          </a:prstGeom>
          <a:noFill/>
          <a:ln>
            <a:noFill/>
          </a:ln>
        </p:spPr>
      </p:pic>
      <p:sp>
        <p:nvSpPr>
          <p:cNvPr id="535" name="Google Shape;535;p44"/>
          <p:cNvSpPr txBox="1">
            <a:spLocks noGrp="1"/>
          </p:cNvSpPr>
          <p:nvPr>
            <p:ph type="body" idx="7"/>
          </p:nvPr>
        </p:nvSpPr>
        <p:spPr>
          <a:xfrm>
            <a:off x="8198273" y="3328512"/>
            <a:ext cx="3465948" cy="53742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13051"/>
              </a:buClr>
              <a:buSzPts val="2800"/>
              <a:buFont typeface="Noto Sans Symbols"/>
              <a:buNone/>
            </a:pPr>
            <a:r>
              <a:rPr lang="en-US" sz="2800" b="1" i="0" u="none" strike="noStrike" cap="none" dirty="0">
                <a:solidFill>
                  <a:srgbClr val="113051"/>
                </a:solidFill>
                <a:latin typeface="Arial Narrow"/>
                <a:ea typeface="Arial Narrow"/>
                <a:cs typeface="Arial Narrow"/>
                <a:sym typeface="Arial Narrow"/>
              </a:rPr>
              <a:t>Action and Expression</a:t>
            </a:r>
            <a:endParaRPr dirty="0"/>
          </a:p>
        </p:txBody>
      </p:sp>
      <p:pic>
        <p:nvPicPr>
          <p:cNvPr id="536" name="Google Shape;536;p44" descr="Hands using a braille device to represent action and expression"/>
          <p:cNvPicPr preferRelativeResize="0">
            <a:picLocks noGrp="1"/>
          </p:cNvPicPr>
          <p:nvPr>
            <p:ph type="body" idx="3"/>
          </p:nvPr>
        </p:nvPicPr>
        <p:blipFill rotWithShape="1">
          <a:blip r:embed="rId5" cstate="email">
            <a:alphaModFix/>
            <a:extLst>
              <a:ext uri="{28A0092B-C50C-407E-A947-70E740481C1C}">
                <a14:useLocalDpi xmlns:a14="http://schemas.microsoft.com/office/drawing/2010/main"/>
              </a:ext>
            </a:extLst>
          </a:blip>
          <a:srcRect/>
          <a:stretch/>
        </p:blipFill>
        <p:spPr>
          <a:xfrm>
            <a:off x="8833193" y="3833426"/>
            <a:ext cx="2196109" cy="14630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
          <p:cNvSpPr txBox="1">
            <a:spLocks noGrp="1"/>
          </p:cNvSpPr>
          <p:nvPr>
            <p:ph type="title"/>
          </p:nvPr>
        </p:nvSpPr>
        <p:spPr>
          <a:xfrm>
            <a:off x="2096912" y="332468"/>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Presenter</a:t>
            </a:r>
            <a:endParaRPr dirty="0"/>
          </a:p>
        </p:txBody>
      </p:sp>
      <p:pic>
        <p:nvPicPr>
          <p:cNvPr id="181" name="Google Shape;181;p2" descr="Lilly Rosenberger"/>
          <p:cNvPicPr preferRelativeResize="0">
            <a:picLocks noGrp="1"/>
          </p:cNvPicPr>
          <p:nvPr>
            <p:ph type="body" idx="1"/>
          </p:nvPr>
        </p:nvPicPr>
        <p:blipFill rotWithShape="1">
          <a:blip r:embed="rId3">
            <a:alphaModFix/>
          </a:blip>
          <a:srcRect/>
          <a:stretch/>
        </p:blipFill>
        <p:spPr>
          <a:xfrm>
            <a:off x="2465848" y="2065173"/>
            <a:ext cx="2550300" cy="2550300"/>
          </a:xfrm>
          <a:prstGeom prst="ellipse">
            <a:avLst/>
          </a:prstGeom>
          <a:noFill/>
          <a:ln>
            <a:noFill/>
          </a:ln>
        </p:spPr>
      </p:pic>
      <p:sp>
        <p:nvSpPr>
          <p:cNvPr id="182" name="Google Shape;182;p2"/>
          <p:cNvSpPr txBox="1">
            <a:spLocks noGrp="1"/>
          </p:cNvSpPr>
          <p:nvPr>
            <p:ph type="body" idx="2"/>
          </p:nvPr>
        </p:nvSpPr>
        <p:spPr>
          <a:xfrm>
            <a:off x="5545348" y="2129969"/>
            <a:ext cx="6305700" cy="2277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04864"/>
              </a:buClr>
              <a:buSzPts val="2800"/>
              <a:buNone/>
            </a:pPr>
            <a:r>
              <a:rPr lang="en-US" b="1" dirty="0">
                <a:latin typeface="Arial" panose="020B0604020202020204" pitchFamily="34" charset="0"/>
                <a:cs typeface="Arial" panose="020B0604020202020204" pitchFamily="34" charset="0"/>
              </a:rPr>
              <a:t>Lilly Rosenberger</a:t>
            </a:r>
            <a:endParaRPr dirty="0">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104864"/>
              </a:buClr>
              <a:buSzPts val="2000"/>
              <a:buNone/>
            </a:pPr>
            <a:r>
              <a:rPr lang="en-US" sz="2000" dirty="0">
                <a:latin typeface="Arial" panose="020B0604020202020204" pitchFamily="34" charset="0"/>
                <a:cs typeface="Arial" panose="020B0604020202020204" pitchFamily="34" charset="0"/>
              </a:rPr>
              <a:t>(she/her/hers)</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Management Analyst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Kern County Office of Education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lirosenberger@kern.org</a:t>
            </a:r>
            <a:endParaRPr dirty="0">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104864"/>
              </a:buClr>
              <a:buSzPts val="2400"/>
              <a:buNone/>
            </a:pPr>
            <a:r>
              <a:rPr lang="en-US" sz="2400" dirty="0">
                <a:latin typeface="Arial" panose="020B0604020202020204" pitchFamily="34" charset="0"/>
                <a:cs typeface="Arial" panose="020B0604020202020204" pitchFamily="34" charset="0"/>
              </a:rPr>
              <a:t>@lillyrosenberg1</a:t>
            </a:r>
            <a:endParaRPr dirty="0">
              <a:latin typeface="Arial" panose="020B0604020202020204" pitchFamily="34" charset="0"/>
              <a:cs typeface="Arial" panose="020B0604020202020204" pitchFamily="34" charset="0"/>
            </a:endParaRPr>
          </a:p>
        </p:txBody>
      </p:sp>
      <p:pic>
        <p:nvPicPr>
          <p:cNvPr id="183" name="Google Shape;183;p2" descr="Twitter Icon"/>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7180633" y="4087339"/>
            <a:ext cx="338100" cy="274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6"/>
          <p:cNvSpPr txBox="1">
            <a:spLocks noGrp="1"/>
          </p:cNvSpPr>
          <p:nvPr>
            <p:ph type="title"/>
          </p:nvPr>
        </p:nvSpPr>
        <p:spPr>
          <a:xfrm>
            <a:off x="1984248" y="365760"/>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Accessibility Resources Planning Tool (1)</a:t>
            </a:r>
            <a:endParaRPr dirty="0"/>
          </a:p>
        </p:txBody>
      </p:sp>
      <p:graphicFrame>
        <p:nvGraphicFramePr>
          <p:cNvPr id="10" name="Google Shape;552;p46" descr="UDL framework divided into three boxes for engagement, representation, and action and expression">
            <a:extLst>
              <a:ext uri="{FF2B5EF4-FFF2-40B4-BE49-F238E27FC236}">
                <a16:creationId xmlns:a16="http://schemas.microsoft.com/office/drawing/2014/main" id="{3095EAC9-BB28-400F-90FD-8AB4C3E39F8E}"/>
              </a:ext>
            </a:extLst>
          </p:cNvPr>
          <p:cNvGraphicFramePr>
            <a:graphicFrameLocks noGrp="1"/>
          </p:cNvGraphicFramePr>
          <p:nvPr>
            <p:ph sz="quarter" idx="11"/>
            <p:extLst>
              <p:ext uri="{D42A27DB-BD31-4B8C-83A1-F6EECF244321}">
                <p14:modId xmlns:p14="http://schemas.microsoft.com/office/powerpoint/2010/main" val="2255478981"/>
              </p:ext>
            </p:extLst>
          </p:nvPr>
        </p:nvGraphicFramePr>
        <p:xfrm>
          <a:off x="2084832" y="2121413"/>
          <a:ext cx="9042200" cy="1097275"/>
        </p:xfrm>
        <a:graphic>
          <a:graphicData uri="http://schemas.openxmlformats.org/drawingml/2006/table">
            <a:tbl>
              <a:tblPr firstRow="1">
                <a:noFill/>
                <a:tableStyleId>{FE3C5181-EA1B-42BD-98D1-7817ED801C59}</a:tableStyleId>
              </a:tblPr>
              <a:tblGrid>
                <a:gridCol w="4243550">
                  <a:extLst>
                    <a:ext uri="{9D8B030D-6E8A-4147-A177-3AD203B41FA5}">
                      <a16:colId xmlns:a16="http://schemas.microsoft.com/office/drawing/2014/main" val="20000"/>
                    </a:ext>
                  </a:extLst>
                </a:gridCol>
                <a:gridCol w="2687650">
                  <a:extLst>
                    <a:ext uri="{9D8B030D-6E8A-4147-A177-3AD203B41FA5}">
                      <a16:colId xmlns:a16="http://schemas.microsoft.com/office/drawing/2014/main" val="20001"/>
                    </a:ext>
                  </a:extLst>
                </a:gridCol>
                <a:gridCol w="2111000">
                  <a:extLst>
                    <a:ext uri="{9D8B030D-6E8A-4147-A177-3AD203B41FA5}">
                      <a16:colId xmlns:a16="http://schemas.microsoft.com/office/drawing/2014/main" val="20002"/>
                    </a:ext>
                  </a:extLst>
                </a:gridCol>
              </a:tblGrid>
              <a:tr h="1097275">
                <a:tc>
                  <a:txBody>
                    <a:bodyPr/>
                    <a:lstStyle/>
                    <a:p>
                      <a:pPr marL="0" marR="0" lvl="0" indent="0" algn="ctr" rtl="0">
                        <a:spcBef>
                          <a:spcPts val="0"/>
                        </a:spcBef>
                        <a:spcAft>
                          <a:spcPts val="0"/>
                        </a:spcAft>
                        <a:buNone/>
                      </a:pPr>
                      <a:r>
                        <a:rPr lang="en-US" sz="4000" b="1">
                          <a:solidFill>
                            <a:schemeClr val="dk1"/>
                          </a:solidFill>
                          <a:latin typeface="Arial" panose="020B0604020202020204" pitchFamily="34" charset="0"/>
                          <a:ea typeface="Arial"/>
                          <a:cs typeface="Arial" panose="020B0604020202020204" pitchFamily="34" charset="0"/>
                          <a:sym typeface="Arial"/>
                        </a:rPr>
                        <a:t>Engagement</a:t>
                      </a:r>
                      <a:endParaRPr sz="2000" b="1">
                        <a:solidFill>
                          <a:schemeClr val="dk1"/>
                        </a:solidFill>
                        <a:latin typeface="Arial" panose="020B0604020202020204" pitchFamily="34" charset="0"/>
                        <a:ea typeface="Arial"/>
                        <a:cs typeface="Arial" panose="020B0604020202020204" pitchFamily="34" charset="0"/>
                        <a:sym typeface="Arial"/>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8CDE9E"/>
                        </a:gs>
                        <a:gs pos="50000">
                          <a:srgbClr val="BAE8C3"/>
                        </a:gs>
                        <a:gs pos="100000">
                          <a:srgbClr val="DEF2E1"/>
                        </a:gs>
                      </a:gsLst>
                      <a:lin ang="2700000" scaled="0"/>
                    </a:gradFill>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1">
                          <a:solidFill>
                            <a:schemeClr val="dk1"/>
                          </a:solidFill>
                          <a:latin typeface="Arial" panose="020B0604020202020204" pitchFamily="34" charset="0"/>
                          <a:ea typeface="Arial"/>
                          <a:cs typeface="Arial" panose="020B0604020202020204" pitchFamily="34" charset="0"/>
                          <a:sym typeface="Arial"/>
                        </a:rPr>
                        <a:t>Representation</a:t>
                      </a:r>
                      <a:endParaRPr sz="2400">
                        <a:solidFill>
                          <a:schemeClr val="dk1"/>
                        </a:solidFill>
                        <a:latin typeface="Arial" panose="020B0604020202020204" pitchFamily="34" charset="0"/>
                        <a:ea typeface="Arial"/>
                        <a:cs typeface="Arial" panose="020B0604020202020204" pitchFamily="34" charset="0"/>
                        <a:sym typeface="Arial"/>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C3B6E9"/>
                        </a:gs>
                        <a:gs pos="50000">
                          <a:srgbClr val="D7D1EF"/>
                        </a:gs>
                        <a:gs pos="100000">
                          <a:srgbClr val="EBE8F6"/>
                        </a:gs>
                      </a:gsLst>
                      <a:lin ang="2700000" scaled="0"/>
                    </a:gradFill>
                  </a:tcPr>
                </a:tc>
                <a:tc>
                  <a:txBody>
                    <a:bodyPr/>
                    <a:lstStyle/>
                    <a:p>
                      <a:pPr marL="0" marR="0" lvl="0" indent="0" algn="ctr" rtl="0">
                        <a:spcBef>
                          <a:spcPts val="0"/>
                        </a:spcBef>
                        <a:spcAft>
                          <a:spcPts val="0"/>
                        </a:spcAft>
                        <a:buNone/>
                      </a:pPr>
                      <a:r>
                        <a:rPr lang="en-US" sz="2400" b="1" dirty="0">
                          <a:solidFill>
                            <a:schemeClr val="dk1"/>
                          </a:solidFill>
                          <a:latin typeface="Arial" panose="020B0604020202020204" pitchFamily="34" charset="0"/>
                          <a:ea typeface="Arial"/>
                          <a:cs typeface="Arial" panose="020B0604020202020204" pitchFamily="34" charset="0"/>
                          <a:sym typeface="Arial"/>
                        </a:rPr>
                        <a:t>Action and Expression</a:t>
                      </a:r>
                      <a:endParaRPr dirty="0">
                        <a:latin typeface="Arial" panose="020B0604020202020204" pitchFamily="34" charset="0"/>
                        <a:cs typeface="Arial" panose="020B0604020202020204" pitchFamily="34" charset="0"/>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A0C9F9"/>
                        </a:gs>
                        <a:gs pos="50000">
                          <a:srgbClr val="C3DBFA"/>
                        </a:gs>
                        <a:gs pos="100000">
                          <a:srgbClr val="E2EDFB"/>
                        </a:gs>
                      </a:gsLst>
                      <a:lin ang="2700000" scaled="0"/>
                    </a:gradFill>
                  </a:tcPr>
                </a:tc>
                <a:extLst>
                  <a:ext uri="{0D108BD9-81ED-4DB2-BD59-A6C34878D82A}">
                    <a16:rowId xmlns:a16="http://schemas.microsoft.com/office/drawing/2014/main" val="10000"/>
                  </a:ext>
                </a:extLst>
              </a:tr>
            </a:tbl>
          </a:graphicData>
        </a:graphic>
      </p:graphicFrame>
      <p:sp>
        <p:nvSpPr>
          <p:cNvPr id="551" name="Google Shape;551;p46"/>
          <p:cNvSpPr txBox="1">
            <a:spLocks noGrp="1"/>
          </p:cNvSpPr>
          <p:nvPr>
            <p:ph sz="quarter" idx="10"/>
          </p:nvPr>
        </p:nvSpPr>
        <p:spPr>
          <a:xfrm>
            <a:off x="2084832" y="3218688"/>
            <a:ext cx="9043416" cy="2715768"/>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600"/>
              <a:buNone/>
            </a:pPr>
            <a:r>
              <a:rPr lang="en-US" sz="2600" b="1" dirty="0">
                <a:solidFill>
                  <a:srgbClr val="000000"/>
                </a:solidFill>
                <a:ea typeface="Arial"/>
                <a:sym typeface="Arial"/>
              </a:rPr>
              <a:t>Breaks (U) Extended Breaks (A) for ELPAC—</a:t>
            </a:r>
            <a:r>
              <a:rPr lang="en-US" sz="2600" dirty="0">
                <a:solidFill>
                  <a:srgbClr val="000000"/>
                </a:solidFill>
                <a:ea typeface="Arial"/>
                <a:sym typeface="Arial"/>
              </a:rPr>
              <a:t>Students pace themselves while completing work. Students may take a break outside to refocus.</a:t>
            </a:r>
            <a:endParaRPr lang="en-US"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8"/>
          <p:cNvSpPr txBox="1">
            <a:spLocks noGrp="1"/>
          </p:cNvSpPr>
          <p:nvPr>
            <p:ph type="title"/>
          </p:nvPr>
        </p:nvSpPr>
        <p:spPr>
          <a:xfrm>
            <a:off x="1984248" y="365760"/>
            <a:ext cx="9134856"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Accessibility Resources Planning Tool (2)</a:t>
            </a:r>
            <a:endParaRPr dirty="0"/>
          </a:p>
        </p:txBody>
      </p:sp>
      <p:graphicFrame>
        <p:nvGraphicFramePr>
          <p:cNvPr id="6" name="Google Shape;567;p48" descr="UDL framework divided into three boxes for engagement, representation, and action and expression">
            <a:extLst>
              <a:ext uri="{FF2B5EF4-FFF2-40B4-BE49-F238E27FC236}">
                <a16:creationId xmlns:a16="http://schemas.microsoft.com/office/drawing/2014/main" id="{1702738E-3969-4C39-8D28-B03482367B1E}"/>
              </a:ext>
            </a:extLst>
          </p:cNvPr>
          <p:cNvGraphicFramePr>
            <a:graphicFrameLocks noGrp="1"/>
          </p:cNvGraphicFramePr>
          <p:nvPr>
            <p:ph sz="quarter" idx="11"/>
            <p:extLst>
              <p:ext uri="{D42A27DB-BD31-4B8C-83A1-F6EECF244321}">
                <p14:modId xmlns:p14="http://schemas.microsoft.com/office/powerpoint/2010/main" val="1378976251"/>
              </p:ext>
            </p:extLst>
          </p:nvPr>
        </p:nvGraphicFramePr>
        <p:xfrm>
          <a:off x="2029968" y="2103120"/>
          <a:ext cx="9230725" cy="1097275"/>
        </p:xfrm>
        <a:graphic>
          <a:graphicData uri="http://schemas.openxmlformats.org/drawingml/2006/table">
            <a:tbl>
              <a:tblPr firstRow="1">
                <a:noFill/>
                <a:tableStyleId>{FE3C5181-EA1B-42BD-98D1-7817ED801C59}</a:tableStyleId>
              </a:tblPr>
              <a:tblGrid>
                <a:gridCol w="2356000">
                  <a:extLst>
                    <a:ext uri="{9D8B030D-6E8A-4147-A177-3AD203B41FA5}">
                      <a16:colId xmlns:a16="http://schemas.microsoft.com/office/drawing/2014/main" val="20000"/>
                    </a:ext>
                  </a:extLst>
                </a:gridCol>
                <a:gridCol w="4740500">
                  <a:extLst>
                    <a:ext uri="{9D8B030D-6E8A-4147-A177-3AD203B41FA5}">
                      <a16:colId xmlns:a16="http://schemas.microsoft.com/office/drawing/2014/main" val="20001"/>
                    </a:ext>
                  </a:extLst>
                </a:gridCol>
                <a:gridCol w="2134225">
                  <a:extLst>
                    <a:ext uri="{9D8B030D-6E8A-4147-A177-3AD203B41FA5}">
                      <a16:colId xmlns:a16="http://schemas.microsoft.com/office/drawing/2014/main" val="20002"/>
                    </a:ext>
                  </a:extLst>
                </a:gridCol>
              </a:tblGrid>
              <a:tr h="1097275">
                <a:tc>
                  <a:txBody>
                    <a:bodyPr/>
                    <a:lstStyle/>
                    <a:p>
                      <a:pPr marL="0" marR="0" lvl="0" indent="0" algn="ctr" rtl="0">
                        <a:spcBef>
                          <a:spcPts val="0"/>
                        </a:spcBef>
                        <a:spcAft>
                          <a:spcPts val="0"/>
                        </a:spcAft>
                        <a:buNone/>
                      </a:pPr>
                      <a:r>
                        <a:rPr lang="en-US" sz="2400" b="1">
                          <a:solidFill>
                            <a:schemeClr val="dk1"/>
                          </a:solidFill>
                          <a:latin typeface="Arial" panose="020B0604020202020204" pitchFamily="34" charset="0"/>
                          <a:ea typeface="Arial"/>
                          <a:cs typeface="Arial" panose="020B0604020202020204" pitchFamily="34" charset="0"/>
                          <a:sym typeface="Arial"/>
                        </a:rPr>
                        <a:t>Engagement</a:t>
                      </a:r>
                      <a:endParaRPr>
                        <a:latin typeface="Arial" panose="020B0604020202020204" pitchFamily="34" charset="0"/>
                        <a:cs typeface="Arial" panose="020B0604020202020204" pitchFamily="34" charset="0"/>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8CDE9E"/>
                        </a:gs>
                        <a:gs pos="50000">
                          <a:srgbClr val="BAE8C3"/>
                        </a:gs>
                        <a:gs pos="100000">
                          <a:srgbClr val="DEF2E1"/>
                        </a:gs>
                      </a:gsLst>
                      <a:lin ang="2700000" scaled="0"/>
                    </a:gradFill>
                  </a:tcPr>
                </a:tc>
                <a:tc>
                  <a:txBody>
                    <a:bodyPr/>
                    <a:lstStyle/>
                    <a:p>
                      <a:pPr marL="0" marR="0" lvl="0" indent="0" algn="ctr" rtl="0">
                        <a:spcBef>
                          <a:spcPts val="0"/>
                        </a:spcBef>
                        <a:spcAft>
                          <a:spcPts val="0"/>
                        </a:spcAft>
                        <a:buNone/>
                      </a:pPr>
                      <a:r>
                        <a:rPr lang="en-US" sz="4400" b="1">
                          <a:solidFill>
                            <a:schemeClr val="dk1"/>
                          </a:solidFill>
                          <a:latin typeface="Arial" panose="020B0604020202020204" pitchFamily="34" charset="0"/>
                          <a:ea typeface="Arial"/>
                          <a:cs typeface="Arial" panose="020B0604020202020204" pitchFamily="34" charset="0"/>
                          <a:sym typeface="Arial"/>
                        </a:rPr>
                        <a:t>Representation</a:t>
                      </a:r>
                      <a:endParaRPr sz="1600">
                        <a:solidFill>
                          <a:schemeClr val="dk1"/>
                        </a:solidFill>
                        <a:latin typeface="Arial" panose="020B0604020202020204" pitchFamily="34" charset="0"/>
                        <a:ea typeface="Arial"/>
                        <a:cs typeface="Arial" panose="020B0604020202020204" pitchFamily="34" charset="0"/>
                        <a:sym typeface="Arial"/>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C3B6E9"/>
                        </a:gs>
                        <a:gs pos="50000">
                          <a:srgbClr val="D7D1EF"/>
                        </a:gs>
                        <a:gs pos="100000">
                          <a:srgbClr val="EBE8F6"/>
                        </a:gs>
                      </a:gsLst>
                      <a:lin ang="2700000" scaled="0"/>
                    </a:gradFill>
                  </a:tcPr>
                </a:tc>
                <a:tc>
                  <a:txBody>
                    <a:bodyPr/>
                    <a:lstStyle/>
                    <a:p>
                      <a:pPr marL="0" marR="0" lvl="0" indent="0" algn="ctr" rtl="0">
                        <a:spcBef>
                          <a:spcPts val="0"/>
                        </a:spcBef>
                        <a:spcAft>
                          <a:spcPts val="0"/>
                        </a:spcAft>
                        <a:buNone/>
                      </a:pPr>
                      <a:r>
                        <a:rPr lang="en-US" sz="2400" b="1" dirty="0">
                          <a:solidFill>
                            <a:schemeClr val="dk1"/>
                          </a:solidFill>
                          <a:latin typeface="Arial" panose="020B0604020202020204" pitchFamily="34" charset="0"/>
                          <a:ea typeface="Arial"/>
                          <a:cs typeface="Arial" panose="020B0604020202020204" pitchFamily="34" charset="0"/>
                          <a:sym typeface="Arial"/>
                        </a:rPr>
                        <a:t>Action and Expression</a:t>
                      </a:r>
                      <a:endParaRPr dirty="0">
                        <a:latin typeface="Arial" panose="020B0604020202020204" pitchFamily="34" charset="0"/>
                        <a:cs typeface="Arial" panose="020B0604020202020204" pitchFamily="34" charset="0"/>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A0C9F9"/>
                        </a:gs>
                        <a:gs pos="50000">
                          <a:srgbClr val="C3DBFA"/>
                        </a:gs>
                        <a:gs pos="100000">
                          <a:srgbClr val="E2EDFB"/>
                        </a:gs>
                      </a:gsLst>
                      <a:lin ang="2700000" scaled="0"/>
                    </a:gradFill>
                  </a:tcPr>
                </a:tc>
                <a:extLst>
                  <a:ext uri="{0D108BD9-81ED-4DB2-BD59-A6C34878D82A}">
                    <a16:rowId xmlns:a16="http://schemas.microsoft.com/office/drawing/2014/main" val="10000"/>
                  </a:ext>
                </a:extLst>
              </a:tr>
            </a:tbl>
          </a:graphicData>
        </a:graphic>
      </p:graphicFrame>
      <p:sp>
        <p:nvSpPr>
          <p:cNvPr id="566" name="Google Shape;566;p48"/>
          <p:cNvSpPr txBox="1">
            <a:spLocks noGrp="1"/>
          </p:cNvSpPr>
          <p:nvPr>
            <p:ph sz="quarter" idx="10"/>
          </p:nvPr>
        </p:nvSpPr>
        <p:spPr>
          <a:xfrm>
            <a:off x="2029968" y="3200400"/>
            <a:ext cx="9281160" cy="27432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00"/>
              <a:buNone/>
            </a:pPr>
            <a:r>
              <a:rPr lang="en-US" b="1" dirty="0">
                <a:solidFill>
                  <a:schemeClr val="dk1"/>
                </a:solidFill>
              </a:rPr>
              <a:t>Translation (glossaries) (DS) for mathematics and CAST—</a:t>
            </a:r>
            <a:r>
              <a:rPr lang="en-US" dirty="0">
                <a:solidFill>
                  <a:schemeClr val="dk1"/>
                </a:solidFill>
              </a:rPr>
              <a:t>Students use a translation glossary to facilitate transferring knowledge or skills from their primary language. Students use bilingual glossaries to find the meanings of content-specific words (e.g., mathematics, science, history).</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9"/>
          <p:cNvSpPr txBox="1">
            <a:spLocks noGrp="1"/>
          </p:cNvSpPr>
          <p:nvPr>
            <p:ph type="title"/>
          </p:nvPr>
        </p:nvSpPr>
        <p:spPr>
          <a:xfrm>
            <a:off x="1985818" y="365125"/>
            <a:ext cx="910690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Accessibility Resources Planning Tool (3)</a:t>
            </a:r>
            <a:endParaRPr dirty="0"/>
          </a:p>
        </p:txBody>
      </p:sp>
      <p:graphicFrame>
        <p:nvGraphicFramePr>
          <p:cNvPr id="5" name="Google Shape;574;p49" descr="UDL framework divided into three boxes for engagement, representation, and action and expression">
            <a:extLst>
              <a:ext uri="{FF2B5EF4-FFF2-40B4-BE49-F238E27FC236}">
                <a16:creationId xmlns:a16="http://schemas.microsoft.com/office/drawing/2014/main" id="{4AA8D705-6CEB-43E1-B009-D999D96FDDCC}"/>
              </a:ext>
            </a:extLst>
          </p:cNvPr>
          <p:cNvGraphicFramePr>
            <a:graphicFrameLocks noGrp="1"/>
          </p:cNvGraphicFramePr>
          <p:nvPr>
            <p:ph sz="quarter" idx="10"/>
            <p:extLst>
              <p:ext uri="{D42A27DB-BD31-4B8C-83A1-F6EECF244321}">
                <p14:modId xmlns:p14="http://schemas.microsoft.com/office/powerpoint/2010/main" val="866330802"/>
              </p:ext>
            </p:extLst>
          </p:nvPr>
        </p:nvGraphicFramePr>
        <p:xfrm>
          <a:off x="1956816" y="2999232"/>
          <a:ext cx="9355275" cy="1463650"/>
        </p:xfrm>
        <a:graphic>
          <a:graphicData uri="http://schemas.openxmlformats.org/drawingml/2006/table">
            <a:tbl>
              <a:tblPr firstRow="1">
                <a:noFill/>
                <a:tableStyleId>{FE3C5181-EA1B-42BD-98D1-7817ED801C59}</a:tableStyleId>
              </a:tblPr>
              <a:tblGrid>
                <a:gridCol w="2353800">
                  <a:extLst>
                    <a:ext uri="{9D8B030D-6E8A-4147-A177-3AD203B41FA5}">
                      <a16:colId xmlns:a16="http://schemas.microsoft.com/office/drawing/2014/main" val="20000"/>
                    </a:ext>
                  </a:extLst>
                </a:gridCol>
                <a:gridCol w="2919900">
                  <a:extLst>
                    <a:ext uri="{9D8B030D-6E8A-4147-A177-3AD203B41FA5}">
                      <a16:colId xmlns:a16="http://schemas.microsoft.com/office/drawing/2014/main" val="20001"/>
                    </a:ext>
                  </a:extLst>
                </a:gridCol>
                <a:gridCol w="4081575">
                  <a:extLst>
                    <a:ext uri="{9D8B030D-6E8A-4147-A177-3AD203B41FA5}">
                      <a16:colId xmlns:a16="http://schemas.microsoft.com/office/drawing/2014/main" val="20002"/>
                    </a:ext>
                  </a:extLst>
                </a:gridCol>
              </a:tblGrid>
              <a:tr h="1463650">
                <a:tc>
                  <a:txBody>
                    <a:bodyPr/>
                    <a:lstStyle/>
                    <a:p>
                      <a:pPr marL="0" marR="0" lvl="0" indent="0" algn="ctr" rtl="0">
                        <a:spcBef>
                          <a:spcPts val="0"/>
                        </a:spcBef>
                        <a:spcAft>
                          <a:spcPts val="0"/>
                        </a:spcAft>
                        <a:buNone/>
                      </a:pPr>
                      <a:r>
                        <a:rPr lang="en-US" sz="2400" b="1">
                          <a:solidFill>
                            <a:schemeClr val="dk1"/>
                          </a:solidFill>
                          <a:latin typeface="Arial" panose="020B0604020202020204" pitchFamily="34" charset="0"/>
                          <a:ea typeface="Arial"/>
                          <a:cs typeface="Arial" panose="020B0604020202020204" pitchFamily="34" charset="0"/>
                          <a:sym typeface="Arial"/>
                        </a:rPr>
                        <a:t>Engagement</a:t>
                      </a:r>
                      <a:endParaRPr>
                        <a:latin typeface="Arial" panose="020B0604020202020204" pitchFamily="34" charset="0"/>
                        <a:cs typeface="Arial" panose="020B0604020202020204" pitchFamily="34" charset="0"/>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8CDE9E"/>
                        </a:gs>
                        <a:gs pos="50000">
                          <a:srgbClr val="BAE8C3"/>
                        </a:gs>
                        <a:gs pos="100000">
                          <a:srgbClr val="DEF2E1"/>
                        </a:gs>
                      </a:gsLst>
                      <a:lin ang="2700000" scaled="0"/>
                    </a:gradFill>
                  </a:tcPr>
                </a:tc>
                <a:tc>
                  <a:txBody>
                    <a:bodyPr/>
                    <a:lstStyle/>
                    <a:p>
                      <a:pPr marL="0" marR="0" lvl="0" indent="0" algn="ctr" rtl="0">
                        <a:spcBef>
                          <a:spcPts val="0"/>
                        </a:spcBef>
                        <a:spcAft>
                          <a:spcPts val="0"/>
                        </a:spcAft>
                        <a:buNone/>
                      </a:pPr>
                      <a:r>
                        <a:rPr lang="en-US" sz="2400" b="1">
                          <a:solidFill>
                            <a:schemeClr val="dk1"/>
                          </a:solidFill>
                          <a:latin typeface="Arial" panose="020B0604020202020204" pitchFamily="34" charset="0"/>
                          <a:ea typeface="Arial"/>
                          <a:cs typeface="Arial" panose="020B0604020202020204" pitchFamily="34" charset="0"/>
                          <a:sym typeface="Arial"/>
                        </a:rPr>
                        <a:t>Representation</a:t>
                      </a:r>
                      <a:endParaRPr sz="2400">
                        <a:solidFill>
                          <a:schemeClr val="dk1"/>
                        </a:solidFill>
                        <a:latin typeface="Arial" panose="020B0604020202020204" pitchFamily="34" charset="0"/>
                        <a:ea typeface="Arial"/>
                        <a:cs typeface="Arial" panose="020B0604020202020204" pitchFamily="34" charset="0"/>
                        <a:sym typeface="Arial"/>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C3B6E9"/>
                        </a:gs>
                        <a:gs pos="50000">
                          <a:srgbClr val="D7D1EF"/>
                        </a:gs>
                        <a:gs pos="100000">
                          <a:srgbClr val="EBE8F6"/>
                        </a:gs>
                      </a:gsLst>
                      <a:lin ang="2700000" scaled="0"/>
                    </a:gradFill>
                  </a:tcPr>
                </a:tc>
                <a:tc>
                  <a:txBody>
                    <a:bodyPr/>
                    <a:lstStyle/>
                    <a:p>
                      <a:pPr marL="0" marR="0" lvl="0" indent="0" algn="ctr" rtl="0">
                        <a:spcBef>
                          <a:spcPts val="0"/>
                        </a:spcBef>
                        <a:spcAft>
                          <a:spcPts val="0"/>
                        </a:spcAft>
                        <a:buNone/>
                      </a:pPr>
                      <a:r>
                        <a:rPr lang="en-US" sz="4400" b="1" dirty="0">
                          <a:solidFill>
                            <a:schemeClr val="dk1"/>
                          </a:solidFill>
                          <a:latin typeface="Arial" panose="020B0604020202020204" pitchFamily="34" charset="0"/>
                          <a:ea typeface="Arial"/>
                          <a:cs typeface="Arial" panose="020B0604020202020204" pitchFamily="34" charset="0"/>
                          <a:sym typeface="Arial"/>
                        </a:rPr>
                        <a:t>Action and Expression</a:t>
                      </a:r>
                      <a:endParaRPr dirty="0">
                        <a:latin typeface="Arial" panose="020B0604020202020204" pitchFamily="34" charset="0"/>
                        <a:cs typeface="Arial" panose="020B0604020202020204" pitchFamily="34" charset="0"/>
                      </a:endParaRPr>
                    </a:p>
                  </a:txBody>
                  <a:tcPr marL="22800" marR="22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A0C9F9"/>
                        </a:gs>
                        <a:gs pos="50000">
                          <a:srgbClr val="C3DBFA"/>
                        </a:gs>
                        <a:gs pos="100000">
                          <a:srgbClr val="E2EDFB"/>
                        </a:gs>
                      </a:gsLst>
                      <a:lin ang="2700000" scaled="0"/>
                    </a:gra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3"/>
          <p:cNvSpPr txBox="1">
            <a:spLocks noGrp="1"/>
          </p:cNvSpPr>
          <p:nvPr>
            <p:ph type="title"/>
          </p:nvPr>
        </p:nvSpPr>
        <p:spPr>
          <a:xfrm>
            <a:off x="690448" y="5613467"/>
            <a:ext cx="10515600" cy="9114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Arial"/>
              <a:buNone/>
            </a:pPr>
            <a:r>
              <a:rPr lang="en-US" dirty="0">
                <a:ea typeface="Arial"/>
                <a:cs typeface="Arial"/>
                <a:sym typeface="Arial"/>
              </a:rPr>
              <a:t>Applying Your Learning</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1"/>
          <p:cNvSpPr txBox="1">
            <a:spLocks noGrp="1"/>
          </p:cNvSpPr>
          <p:nvPr>
            <p:ph type="title"/>
          </p:nvPr>
        </p:nvSpPr>
        <p:spPr>
          <a:xfrm>
            <a:off x="1984248" y="365125"/>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Case Study: Karla</a:t>
            </a:r>
            <a:endParaRPr dirty="0"/>
          </a:p>
        </p:txBody>
      </p:sp>
      <p:pic>
        <p:nvPicPr>
          <p:cNvPr id="6" name="Picture 4" descr="Girl with notebook and backpack">
            <a:extLst>
              <a:ext uri="{FF2B5EF4-FFF2-40B4-BE49-F238E27FC236}">
                <a16:creationId xmlns:a16="http://schemas.microsoft.com/office/drawing/2014/main" id="{C1DFD069-0AC9-46E2-BE2F-95141B213781}"/>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9692640" y="0"/>
            <a:ext cx="2501497" cy="3566160"/>
          </a:xfrm>
          <a:prstGeom prst="rect">
            <a:avLst/>
          </a:prstGeom>
        </p:spPr>
      </p:pic>
      <p:sp>
        <p:nvSpPr>
          <p:cNvPr id="506" name="Google Shape;506;p41"/>
          <p:cNvSpPr txBox="1">
            <a:spLocks noGrp="1"/>
          </p:cNvSpPr>
          <p:nvPr>
            <p:ph sz="quarter" idx="10"/>
          </p:nvPr>
        </p:nvSpPr>
        <p:spPr>
          <a:xfrm>
            <a:off x="1682496" y="1609859"/>
            <a:ext cx="10240179" cy="4558368"/>
          </a:xfrm>
          <a:prstGeom prst="rect">
            <a:avLst/>
          </a:prstGeom>
          <a:noFill/>
          <a:ln>
            <a:noFill/>
          </a:ln>
        </p:spPr>
        <p:txBody>
          <a:bodyPr spcFirstLastPara="1" wrap="square" lIns="91425" tIns="45700" rIns="91425" bIns="45700" anchor="t" anchorCtr="0">
            <a:noAutofit/>
          </a:bodyPr>
          <a:lstStyle/>
          <a:p>
            <a:pPr marL="285750" indent="-285750">
              <a:lnSpc>
                <a:spcPct val="80000"/>
              </a:lnSpc>
            </a:pPr>
            <a:r>
              <a:rPr lang="en-US" dirty="0">
                <a:latin typeface="Arial"/>
                <a:cs typeface="Arial"/>
              </a:rPr>
              <a:t>Is in grade six</a:t>
            </a:r>
          </a:p>
          <a:p>
            <a:pPr marL="285750" indent="-285750">
              <a:lnSpc>
                <a:spcPct val="80000"/>
              </a:lnSpc>
            </a:pPr>
            <a:r>
              <a:rPr lang="en-US" dirty="0">
                <a:latin typeface="Arial"/>
                <a:cs typeface="Arial"/>
              </a:rPr>
              <a:t>Is a native English speaker </a:t>
            </a:r>
          </a:p>
          <a:p>
            <a:pPr marL="285750" indent="-285750">
              <a:lnSpc>
                <a:spcPct val="80000"/>
              </a:lnSpc>
            </a:pPr>
            <a:r>
              <a:rPr lang="en-US" dirty="0">
                <a:latin typeface="Arial"/>
                <a:cs typeface="Arial"/>
              </a:rPr>
              <a:t>Is below standard in all content areas</a:t>
            </a:r>
          </a:p>
          <a:p>
            <a:pPr marL="285750" indent="-285750">
              <a:lnSpc>
                <a:spcPct val="80000"/>
              </a:lnSpc>
            </a:pPr>
            <a:r>
              <a:rPr lang="en-US" dirty="0">
                <a:latin typeface="Arial"/>
                <a:cs typeface="Arial"/>
              </a:rPr>
              <a:t>Reads at a 2.5 grade level equivalency </a:t>
            </a:r>
          </a:p>
          <a:p>
            <a:pPr marL="285750" indent="-285750">
              <a:lnSpc>
                <a:spcPct val="80000"/>
              </a:lnSpc>
            </a:pPr>
            <a:r>
              <a:rPr lang="en-US" dirty="0"/>
              <a:t>Has strong computation skills in mathematics</a:t>
            </a:r>
          </a:p>
          <a:p>
            <a:pPr marL="285750" indent="-285750">
              <a:lnSpc>
                <a:spcPct val="80000"/>
              </a:lnSpc>
            </a:pPr>
            <a:r>
              <a:rPr lang="en-US" dirty="0"/>
              <a:t>Is provided au</a:t>
            </a:r>
            <a:r>
              <a:rPr lang="en-US" dirty="0">
                <a:latin typeface="Arial"/>
                <a:cs typeface="Arial"/>
              </a:rPr>
              <a:t>dio of text in mathematics by teacher</a:t>
            </a:r>
          </a:p>
          <a:p>
            <a:pPr marL="285750" indent="-285750">
              <a:lnSpc>
                <a:spcPct val="80000"/>
              </a:lnSpc>
            </a:pPr>
            <a:r>
              <a:rPr lang="en-US" dirty="0">
                <a:latin typeface="Arial"/>
                <a:cs typeface="Arial"/>
              </a:rPr>
              <a:t>Receives daily reading interventions</a:t>
            </a:r>
          </a:p>
          <a:p>
            <a:pPr marL="285750" indent="-285750">
              <a:lnSpc>
                <a:spcPct val="80000"/>
              </a:lnSpc>
            </a:pPr>
            <a:r>
              <a:rPr lang="en-US" dirty="0">
                <a:latin typeface="Arial"/>
                <a:cs typeface="Arial"/>
              </a:rPr>
              <a:t>Loves working with technology </a:t>
            </a:r>
          </a:p>
          <a:p>
            <a:pPr marL="285750" indent="-285750">
              <a:lnSpc>
                <a:spcPct val="80000"/>
              </a:lnSpc>
            </a:pPr>
            <a:r>
              <a:rPr lang="en-US" dirty="0">
                <a:latin typeface="Arial"/>
                <a:cs typeface="Arial"/>
              </a:rPr>
              <a:t>Is easily distracted and has trouble following directions and completing independent assignments and assessments</a:t>
            </a:r>
          </a:p>
          <a:p>
            <a:pPr marL="461645" lvl="0" indent="-297180" algn="l">
              <a:lnSpc>
                <a:spcPct val="90000"/>
              </a:lnSpc>
              <a:spcAft>
                <a:spcPts val="0"/>
              </a:spcAft>
              <a:buNone/>
            </a:pPr>
            <a:endParaRPr lang="en-US" dirty="0"/>
          </a:p>
        </p:txBody>
      </p:sp>
    </p:spTree>
    <p:extLst>
      <p:ext uri="{BB962C8B-B14F-4D97-AF65-F5344CB8AC3E}">
        <p14:creationId xmlns:p14="http://schemas.microsoft.com/office/powerpoint/2010/main" val="152094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5"/>
          <p:cNvSpPr txBox="1">
            <a:spLocks noGrp="1"/>
          </p:cNvSpPr>
          <p:nvPr>
            <p:ph type="title"/>
          </p:nvPr>
        </p:nvSpPr>
        <p:spPr>
          <a:xfrm>
            <a:off x="1984248" y="365125"/>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Identifying Learning Characteristics (3)</a:t>
            </a:r>
            <a:endParaRPr dirty="0"/>
          </a:p>
        </p:txBody>
      </p:sp>
      <p:sp>
        <p:nvSpPr>
          <p:cNvPr id="618" name="Google Shape;618;p55"/>
          <p:cNvSpPr txBox="1">
            <a:spLocks noGrp="1"/>
          </p:cNvSpPr>
          <p:nvPr>
            <p:ph sz="quarter" idx="10"/>
          </p:nvPr>
        </p:nvSpPr>
        <p:spPr>
          <a:xfrm>
            <a:off x="2057400" y="2084832"/>
            <a:ext cx="9738360" cy="351129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2F2F2F"/>
              </a:buClr>
              <a:buSzPts val="2800"/>
              <a:buFont typeface="Arial"/>
              <a:buChar char="•"/>
            </a:pPr>
            <a:r>
              <a:rPr lang="en-US" dirty="0">
                <a:latin typeface="Arial"/>
                <a:cs typeface="Arial"/>
              </a:rPr>
              <a:t>What are Karla’s strengths that can help us think about needed accessibility resources? </a:t>
            </a:r>
            <a:endParaRPr dirty="0">
              <a:latin typeface="Arial"/>
              <a:cs typeface="Arial"/>
            </a:endParaRPr>
          </a:p>
          <a:p>
            <a:pPr marL="342900" lvl="0" indent="-342900" algn="l" rtl="0">
              <a:lnSpc>
                <a:spcPct val="90000"/>
              </a:lnSpc>
              <a:spcBef>
                <a:spcPts val="2200"/>
              </a:spcBef>
              <a:spcAft>
                <a:spcPts val="0"/>
              </a:spcAft>
              <a:buClr>
                <a:srgbClr val="2F2F2F"/>
              </a:buClr>
              <a:buSzPts val="2800"/>
              <a:buFont typeface="Arial"/>
              <a:buChar char="•"/>
            </a:pPr>
            <a:r>
              <a:rPr lang="en-US" dirty="0">
                <a:latin typeface="Arial"/>
                <a:cs typeface="Arial"/>
              </a:rPr>
              <a:t>What might be challenges to Karla demonstrating what she knows and can do that can help us think about needed accessibility resources?</a:t>
            </a:r>
            <a:endParaRPr dirty="0">
              <a:latin typeface="Arial"/>
              <a:cs typeface="Arial"/>
            </a:endParaRPr>
          </a:p>
          <a:p>
            <a:pPr marL="342900" lvl="0" indent="-342900" algn="l" rtl="0">
              <a:lnSpc>
                <a:spcPct val="90000"/>
              </a:lnSpc>
              <a:spcBef>
                <a:spcPts val="2200"/>
              </a:spcBef>
              <a:spcAft>
                <a:spcPts val="0"/>
              </a:spcAft>
              <a:buClr>
                <a:srgbClr val="2F2F2F"/>
              </a:buClr>
              <a:buSzPts val="2800"/>
              <a:buFont typeface="Arial"/>
              <a:buChar char="•"/>
            </a:pPr>
            <a:r>
              <a:rPr lang="en-US" dirty="0">
                <a:latin typeface="Arial"/>
                <a:cs typeface="Arial"/>
              </a:rPr>
              <a:t>What sources of information can help us clarify Karla’s strengths and challenges?</a:t>
            </a:r>
            <a:endParaRPr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6"/>
          <p:cNvSpPr txBox="1">
            <a:spLocks noGrp="1"/>
          </p:cNvSpPr>
          <p:nvPr>
            <p:ph type="title"/>
          </p:nvPr>
        </p:nvSpPr>
        <p:spPr>
          <a:xfrm>
            <a:off x="2304288" y="365125"/>
            <a:ext cx="942067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Case Study: </a:t>
            </a:r>
            <a:br>
              <a:rPr lang="en-US" dirty="0"/>
            </a:br>
            <a:r>
              <a:rPr lang="en-US" dirty="0"/>
              <a:t>Let’s Think About Karla</a:t>
            </a:r>
            <a:endParaRPr dirty="0"/>
          </a:p>
        </p:txBody>
      </p:sp>
      <p:sp>
        <p:nvSpPr>
          <p:cNvPr id="626" name="Google Shape;626;p56"/>
          <p:cNvSpPr txBox="1">
            <a:spLocks noGrp="1"/>
          </p:cNvSpPr>
          <p:nvPr>
            <p:ph sz="quarter" idx="10"/>
          </p:nvPr>
        </p:nvSpPr>
        <p:spPr>
          <a:xfrm>
            <a:off x="2304288" y="2587752"/>
            <a:ext cx="8860536" cy="132588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sz="3200" dirty="0">
                <a:solidFill>
                  <a:schemeClr val="dk1"/>
                </a:solidFill>
              </a:rPr>
              <a:t>Which accessibility category or categories of need might Karla benefit from?</a:t>
            </a:r>
            <a:endParaRPr dirty="0"/>
          </a:p>
        </p:txBody>
      </p:sp>
      <p:graphicFrame>
        <p:nvGraphicFramePr>
          <p:cNvPr id="12" name="Google Shape;627;p56" descr="Accessibility framework of engagement, representation, and action and expression">
            <a:extLst>
              <a:ext uri="{FF2B5EF4-FFF2-40B4-BE49-F238E27FC236}">
                <a16:creationId xmlns:a16="http://schemas.microsoft.com/office/drawing/2014/main" id="{3A6E7AB4-19EC-4A2A-B803-E643E9065DC4}"/>
              </a:ext>
            </a:extLst>
          </p:cNvPr>
          <p:cNvGraphicFramePr>
            <a:graphicFrameLocks noGrp="1"/>
          </p:cNvGraphicFramePr>
          <p:nvPr>
            <p:ph sz="quarter" idx="11"/>
            <p:extLst>
              <p:ext uri="{D42A27DB-BD31-4B8C-83A1-F6EECF244321}">
                <p14:modId xmlns:p14="http://schemas.microsoft.com/office/powerpoint/2010/main" val="3200147754"/>
              </p:ext>
            </p:extLst>
          </p:nvPr>
        </p:nvGraphicFramePr>
        <p:xfrm>
          <a:off x="2350008" y="4370832"/>
          <a:ext cx="8694875" cy="1097275"/>
        </p:xfrm>
        <a:graphic>
          <a:graphicData uri="http://schemas.openxmlformats.org/drawingml/2006/table">
            <a:tbl>
              <a:tblPr firstRow="1">
                <a:noFill/>
                <a:tableStyleId>{FE3C5181-EA1B-42BD-98D1-7817ED801C59}</a:tableStyleId>
              </a:tblPr>
              <a:tblGrid>
                <a:gridCol w="2689400">
                  <a:extLst>
                    <a:ext uri="{9D8B030D-6E8A-4147-A177-3AD203B41FA5}">
                      <a16:colId xmlns:a16="http://schemas.microsoft.com/office/drawing/2014/main" val="20000"/>
                    </a:ext>
                  </a:extLst>
                </a:gridCol>
                <a:gridCol w="3107175">
                  <a:extLst>
                    <a:ext uri="{9D8B030D-6E8A-4147-A177-3AD203B41FA5}">
                      <a16:colId xmlns:a16="http://schemas.microsoft.com/office/drawing/2014/main" val="20001"/>
                    </a:ext>
                  </a:extLst>
                </a:gridCol>
                <a:gridCol w="2898300">
                  <a:extLst>
                    <a:ext uri="{9D8B030D-6E8A-4147-A177-3AD203B41FA5}">
                      <a16:colId xmlns:a16="http://schemas.microsoft.com/office/drawing/2014/main" val="20002"/>
                    </a:ext>
                  </a:extLst>
                </a:gridCol>
              </a:tblGrid>
              <a:tr h="1097275">
                <a:tc>
                  <a:txBody>
                    <a:bodyPr/>
                    <a:lstStyle/>
                    <a:p>
                      <a:pPr marL="0" marR="0" lvl="0" indent="0" algn="ctr" rtl="0">
                        <a:spcBef>
                          <a:spcPts val="0"/>
                        </a:spcBef>
                        <a:spcAft>
                          <a:spcPts val="0"/>
                        </a:spcAft>
                        <a:buNone/>
                      </a:pPr>
                      <a:r>
                        <a:rPr lang="en-US" sz="2400" b="1">
                          <a:solidFill>
                            <a:schemeClr val="dk1"/>
                          </a:solidFill>
                          <a:latin typeface="Arial" panose="020B0604020202020204" pitchFamily="34" charset="0"/>
                          <a:ea typeface="Arial"/>
                          <a:cs typeface="Arial" panose="020B0604020202020204" pitchFamily="34" charset="0"/>
                          <a:sym typeface="Arial"/>
                        </a:rPr>
                        <a:t>Engagement</a:t>
                      </a:r>
                      <a:endParaRPr>
                        <a:latin typeface="Arial" panose="020B0604020202020204" pitchFamily="34" charset="0"/>
                        <a:cs typeface="Arial" panose="020B0604020202020204" pitchFamily="34" charset="0"/>
                      </a:endParaRPr>
                    </a:p>
                  </a:txBody>
                  <a:tcPr marL="48675" marR="48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gradFill>
                      <a:gsLst>
                        <a:gs pos="0">
                          <a:srgbClr val="8CDE9E"/>
                        </a:gs>
                        <a:gs pos="50000">
                          <a:srgbClr val="BAE8C3"/>
                        </a:gs>
                        <a:gs pos="100000">
                          <a:srgbClr val="DEF2E1"/>
                        </a:gs>
                      </a:gsLst>
                      <a:lin ang="2700000" scaled="0"/>
                    </a:gradFill>
                  </a:tcPr>
                </a:tc>
                <a:tc>
                  <a:txBody>
                    <a:bodyPr/>
                    <a:lstStyle/>
                    <a:p>
                      <a:pPr marL="0" marR="0" lvl="0" indent="0" algn="ctr" rtl="0">
                        <a:spcBef>
                          <a:spcPts val="0"/>
                        </a:spcBef>
                        <a:spcAft>
                          <a:spcPts val="0"/>
                        </a:spcAft>
                        <a:buNone/>
                      </a:pPr>
                      <a:r>
                        <a:rPr lang="en-US" sz="2400" b="1">
                          <a:solidFill>
                            <a:schemeClr val="dk1"/>
                          </a:solidFill>
                          <a:latin typeface="Arial" panose="020B0604020202020204" pitchFamily="34" charset="0"/>
                          <a:ea typeface="Arial"/>
                          <a:cs typeface="Arial" panose="020B0604020202020204" pitchFamily="34" charset="0"/>
                          <a:sym typeface="Arial"/>
                        </a:rPr>
                        <a:t>Representation</a:t>
                      </a:r>
                      <a:endParaRPr>
                        <a:latin typeface="Arial" panose="020B0604020202020204" pitchFamily="34" charset="0"/>
                        <a:cs typeface="Arial" panose="020B0604020202020204" pitchFamily="34" charset="0"/>
                      </a:endParaRPr>
                    </a:p>
                  </a:txBody>
                  <a:tcPr marL="48675" marR="48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gradFill>
                      <a:gsLst>
                        <a:gs pos="0">
                          <a:srgbClr val="C3B6E9"/>
                        </a:gs>
                        <a:gs pos="50000">
                          <a:srgbClr val="D7D1EF"/>
                        </a:gs>
                        <a:gs pos="100000">
                          <a:srgbClr val="EBE8F6"/>
                        </a:gs>
                      </a:gsLst>
                      <a:lin ang="2700000" scaled="0"/>
                    </a:gradFill>
                  </a:tcPr>
                </a:tc>
                <a:tc>
                  <a:txBody>
                    <a:bodyPr/>
                    <a:lstStyle/>
                    <a:p>
                      <a:pPr marL="0" marR="0" lvl="0" indent="0" algn="ctr" rtl="0">
                        <a:spcBef>
                          <a:spcPts val="0"/>
                        </a:spcBef>
                        <a:spcAft>
                          <a:spcPts val="0"/>
                        </a:spcAft>
                        <a:buNone/>
                      </a:pPr>
                      <a:r>
                        <a:rPr lang="en-US" sz="2400" b="1" dirty="0">
                          <a:solidFill>
                            <a:schemeClr val="dk1"/>
                          </a:solidFill>
                          <a:latin typeface="Arial" panose="020B0604020202020204" pitchFamily="34" charset="0"/>
                          <a:ea typeface="Arial"/>
                          <a:cs typeface="Arial" panose="020B0604020202020204" pitchFamily="34" charset="0"/>
                          <a:sym typeface="Arial"/>
                        </a:rPr>
                        <a:t>Action and Expression</a:t>
                      </a:r>
                      <a:endParaRPr dirty="0">
                        <a:latin typeface="Arial" panose="020B0604020202020204" pitchFamily="34" charset="0"/>
                        <a:cs typeface="Arial" panose="020B0604020202020204" pitchFamily="34" charset="0"/>
                      </a:endParaRPr>
                    </a:p>
                  </a:txBody>
                  <a:tcPr marL="48675" marR="48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gradFill>
                      <a:gsLst>
                        <a:gs pos="0">
                          <a:srgbClr val="A0C9F9"/>
                        </a:gs>
                        <a:gs pos="50000">
                          <a:srgbClr val="C3DBFA"/>
                        </a:gs>
                        <a:gs pos="100000">
                          <a:srgbClr val="E2EDFB"/>
                        </a:gs>
                      </a:gsLst>
                      <a:lin ang="2700000" scaled="0"/>
                    </a:gra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7"/>
          <p:cNvSpPr txBox="1">
            <a:spLocks noGrp="1"/>
          </p:cNvSpPr>
          <p:nvPr>
            <p:ph type="title"/>
          </p:nvPr>
        </p:nvSpPr>
        <p:spPr>
          <a:xfrm>
            <a:off x="2368296" y="365125"/>
            <a:ext cx="935667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Accessibility Resources </a:t>
            </a:r>
            <a:br>
              <a:rPr lang="en-US" dirty="0"/>
            </a:br>
            <a:r>
              <a:rPr lang="en-US" dirty="0"/>
              <a:t>Planning Tool </a:t>
            </a:r>
            <a:endParaRPr dirty="0"/>
          </a:p>
        </p:txBody>
      </p:sp>
      <p:sp>
        <p:nvSpPr>
          <p:cNvPr id="635" name="Google Shape;635;p57"/>
          <p:cNvSpPr txBox="1">
            <a:spLocks noGrp="1"/>
          </p:cNvSpPr>
          <p:nvPr>
            <p:ph sz="quarter" idx="10"/>
          </p:nvPr>
        </p:nvSpPr>
        <p:spPr>
          <a:xfrm>
            <a:off x="2368296" y="2139696"/>
            <a:ext cx="8860536" cy="539496"/>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b="1" dirty="0">
                <a:solidFill>
                  <a:schemeClr val="lt1"/>
                </a:solidFill>
                <a:latin typeface="Arial Narrow"/>
                <a:ea typeface="Arial Narrow"/>
                <a:cs typeface="Arial Narrow"/>
                <a:sym typeface="Arial Narrow"/>
              </a:rPr>
              <a:t>Accessibility Resources Planning Tool</a:t>
            </a:r>
            <a:endParaRPr dirty="0"/>
          </a:p>
        </p:txBody>
      </p:sp>
      <p:sp>
        <p:nvSpPr>
          <p:cNvPr id="636" name="Google Shape;636;p57"/>
          <p:cNvSpPr txBox="1">
            <a:spLocks noGrp="1"/>
          </p:cNvSpPr>
          <p:nvPr>
            <p:ph sz="quarter" idx="11"/>
          </p:nvPr>
        </p:nvSpPr>
        <p:spPr>
          <a:xfrm>
            <a:off x="2368296" y="2862072"/>
            <a:ext cx="4114800" cy="14538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04864"/>
              </a:buClr>
              <a:buSzPts val="2000"/>
              <a:buNone/>
            </a:pPr>
            <a:r>
              <a:rPr lang="en-US" sz="2000" b="1" dirty="0"/>
              <a:t>Key: </a:t>
            </a:r>
            <a:endParaRPr sz="2000" dirty="0"/>
          </a:p>
          <a:p>
            <a:pPr marL="461963" lvl="0" indent="-236538" algn="l" rtl="0">
              <a:lnSpc>
                <a:spcPct val="100000"/>
              </a:lnSpc>
              <a:spcBef>
                <a:spcPts val="0"/>
              </a:spcBef>
              <a:spcAft>
                <a:spcPts val="0"/>
              </a:spcAft>
              <a:buClr>
                <a:srgbClr val="104864"/>
              </a:buClr>
              <a:buSzPts val="2000"/>
              <a:buChar char="•"/>
            </a:pPr>
            <a:r>
              <a:rPr lang="en-US" sz="2000" b="1" dirty="0"/>
              <a:t>U—Universal tool</a:t>
            </a:r>
            <a:endParaRPr sz="2000" dirty="0"/>
          </a:p>
          <a:p>
            <a:pPr marL="461963" lvl="0" indent="-236538" algn="l" rtl="0">
              <a:lnSpc>
                <a:spcPct val="100000"/>
              </a:lnSpc>
              <a:spcBef>
                <a:spcPts val="0"/>
              </a:spcBef>
              <a:spcAft>
                <a:spcPts val="0"/>
              </a:spcAft>
              <a:buClr>
                <a:srgbClr val="104864"/>
              </a:buClr>
              <a:buSzPts val="2000"/>
              <a:buChar char="•"/>
            </a:pPr>
            <a:r>
              <a:rPr lang="en-US" sz="2000" b="1" dirty="0"/>
              <a:t>DS—Designated support</a:t>
            </a:r>
            <a:r>
              <a:rPr lang="en-US" sz="2000" dirty="0"/>
              <a:t> </a:t>
            </a:r>
            <a:endParaRPr dirty="0"/>
          </a:p>
          <a:p>
            <a:pPr marL="461963" lvl="0" indent="-236538" algn="l" rtl="0">
              <a:lnSpc>
                <a:spcPct val="100000"/>
              </a:lnSpc>
              <a:spcBef>
                <a:spcPts val="0"/>
              </a:spcBef>
              <a:spcAft>
                <a:spcPts val="0"/>
              </a:spcAft>
              <a:buClr>
                <a:srgbClr val="104864"/>
              </a:buClr>
              <a:buSzPts val="2000"/>
              <a:buChar char="•"/>
            </a:pPr>
            <a:r>
              <a:rPr lang="en-US" sz="2000" b="1" dirty="0"/>
              <a:t>A—Accommodation</a:t>
            </a:r>
            <a:endParaRPr sz="2000" dirty="0"/>
          </a:p>
        </p:txBody>
      </p:sp>
      <p:graphicFrame>
        <p:nvGraphicFramePr>
          <p:cNvPr id="7" name="Google Shape;637;p57" descr="UDL framework divided into three boxes for engagement, representation, and action and expression">
            <a:extLst>
              <a:ext uri="{FF2B5EF4-FFF2-40B4-BE49-F238E27FC236}">
                <a16:creationId xmlns:a16="http://schemas.microsoft.com/office/drawing/2014/main" id="{CB0839F7-AD90-4C85-9C55-DF013AE4583D}"/>
              </a:ext>
            </a:extLst>
          </p:cNvPr>
          <p:cNvGraphicFramePr>
            <a:graphicFrameLocks noGrp="1"/>
          </p:cNvGraphicFramePr>
          <p:nvPr>
            <p:ph sz="quarter" idx="12"/>
            <p:extLst>
              <p:ext uri="{D42A27DB-BD31-4B8C-83A1-F6EECF244321}">
                <p14:modId xmlns:p14="http://schemas.microsoft.com/office/powerpoint/2010/main" val="261516071"/>
              </p:ext>
            </p:extLst>
          </p:nvPr>
        </p:nvGraphicFramePr>
        <p:xfrm>
          <a:off x="2414016" y="4407408"/>
          <a:ext cx="8695925" cy="1097275"/>
        </p:xfrm>
        <a:graphic>
          <a:graphicData uri="http://schemas.openxmlformats.org/drawingml/2006/table">
            <a:tbl>
              <a:tblPr firstRow="1">
                <a:noFill/>
                <a:tableStyleId>{FE3C5181-EA1B-42BD-98D1-7817ED801C59}</a:tableStyleId>
              </a:tblPr>
              <a:tblGrid>
                <a:gridCol w="2688325">
                  <a:extLst>
                    <a:ext uri="{9D8B030D-6E8A-4147-A177-3AD203B41FA5}">
                      <a16:colId xmlns:a16="http://schemas.microsoft.com/office/drawing/2014/main" val="20000"/>
                    </a:ext>
                  </a:extLst>
                </a:gridCol>
                <a:gridCol w="3108950">
                  <a:extLst>
                    <a:ext uri="{9D8B030D-6E8A-4147-A177-3AD203B41FA5}">
                      <a16:colId xmlns:a16="http://schemas.microsoft.com/office/drawing/2014/main" val="20001"/>
                    </a:ext>
                  </a:extLst>
                </a:gridCol>
                <a:gridCol w="2898650">
                  <a:extLst>
                    <a:ext uri="{9D8B030D-6E8A-4147-A177-3AD203B41FA5}">
                      <a16:colId xmlns:a16="http://schemas.microsoft.com/office/drawing/2014/main" val="20002"/>
                    </a:ext>
                  </a:extLst>
                </a:gridCol>
              </a:tblGrid>
              <a:tr h="1097275">
                <a:tc>
                  <a:txBody>
                    <a:bodyPr/>
                    <a:lstStyle/>
                    <a:p>
                      <a:pPr marL="0" marR="0" lvl="0" indent="0" algn="ctr" rtl="0">
                        <a:spcBef>
                          <a:spcPts val="0"/>
                        </a:spcBef>
                        <a:spcAft>
                          <a:spcPts val="0"/>
                        </a:spcAft>
                        <a:buNone/>
                      </a:pPr>
                      <a:r>
                        <a:rPr lang="en-US" sz="2400" b="1">
                          <a:solidFill>
                            <a:schemeClr val="dk1"/>
                          </a:solidFill>
                          <a:latin typeface="Arial" panose="020B0604020202020204" pitchFamily="34" charset="0"/>
                          <a:ea typeface="Arial"/>
                          <a:cs typeface="Arial" panose="020B0604020202020204" pitchFamily="34" charset="0"/>
                          <a:sym typeface="Arial"/>
                        </a:rPr>
                        <a:t>Engagement</a:t>
                      </a:r>
                      <a:endParaRPr>
                        <a:latin typeface="Arial" panose="020B0604020202020204" pitchFamily="34" charset="0"/>
                        <a:cs typeface="Arial" panose="020B0604020202020204" pitchFamily="34" charset="0"/>
                      </a:endParaRPr>
                    </a:p>
                  </a:txBody>
                  <a:tcPr marL="22600" marR="22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8CDE9E"/>
                        </a:gs>
                        <a:gs pos="50000">
                          <a:srgbClr val="BAE8C3"/>
                        </a:gs>
                        <a:gs pos="100000">
                          <a:srgbClr val="DEF2E1"/>
                        </a:gs>
                      </a:gsLst>
                      <a:lin ang="2700000" scaled="0"/>
                    </a:gradFill>
                  </a:tcPr>
                </a:tc>
                <a:tc>
                  <a:txBody>
                    <a:bodyPr/>
                    <a:lstStyle/>
                    <a:p>
                      <a:pPr marL="0" marR="0" lvl="0" indent="0" algn="ctr" rtl="0">
                        <a:spcBef>
                          <a:spcPts val="0"/>
                        </a:spcBef>
                        <a:spcAft>
                          <a:spcPts val="0"/>
                        </a:spcAft>
                        <a:buNone/>
                      </a:pPr>
                      <a:r>
                        <a:rPr lang="en-US" sz="2400" b="1">
                          <a:solidFill>
                            <a:schemeClr val="dk1"/>
                          </a:solidFill>
                          <a:latin typeface="Arial" panose="020B0604020202020204" pitchFamily="34" charset="0"/>
                          <a:ea typeface="Arial"/>
                          <a:cs typeface="Arial" panose="020B0604020202020204" pitchFamily="34" charset="0"/>
                          <a:sym typeface="Arial"/>
                        </a:rPr>
                        <a:t>Representation</a:t>
                      </a:r>
                      <a:endParaRPr sz="2400">
                        <a:solidFill>
                          <a:schemeClr val="dk1"/>
                        </a:solidFill>
                        <a:latin typeface="Arial" panose="020B0604020202020204" pitchFamily="34" charset="0"/>
                        <a:ea typeface="Arial"/>
                        <a:cs typeface="Arial" panose="020B0604020202020204" pitchFamily="34" charset="0"/>
                        <a:sym typeface="Arial"/>
                      </a:endParaRPr>
                    </a:p>
                  </a:txBody>
                  <a:tcPr marL="22600" marR="22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C3B6E9"/>
                        </a:gs>
                        <a:gs pos="50000">
                          <a:srgbClr val="D7D1EF"/>
                        </a:gs>
                        <a:gs pos="100000">
                          <a:srgbClr val="EBE8F6"/>
                        </a:gs>
                      </a:gsLst>
                      <a:lin ang="2700000" scaled="0"/>
                    </a:gradFill>
                  </a:tcPr>
                </a:tc>
                <a:tc>
                  <a:txBody>
                    <a:bodyPr/>
                    <a:lstStyle/>
                    <a:p>
                      <a:pPr marL="0" marR="0" lvl="0" indent="0" algn="ctr" rtl="0">
                        <a:spcBef>
                          <a:spcPts val="0"/>
                        </a:spcBef>
                        <a:spcAft>
                          <a:spcPts val="0"/>
                        </a:spcAft>
                        <a:buNone/>
                      </a:pPr>
                      <a:r>
                        <a:rPr lang="en-US" sz="2400" b="1" dirty="0">
                          <a:solidFill>
                            <a:schemeClr val="dk1"/>
                          </a:solidFill>
                          <a:latin typeface="Arial" panose="020B0604020202020204" pitchFamily="34" charset="0"/>
                          <a:ea typeface="Arial"/>
                          <a:cs typeface="Arial" panose="020B0604020202020204" pitchFamily="34" charset="0"/>
                          <a:sym typeface="Arial"/>
                        </a:rPr>
                        <a:t>Action</a:t>
                      </a:r>
                      <a:r>
                        <a:rPr lang="en-US" sz="2000" b="1" dirty="0">
                          <a:solidFill>
                            <a:schemeClr val="dk1"/>
                          </a:solidFill>
                          <a:latin typeface="Arial" panose="020B0604020202020204" pitchFamily="34" charset="0"/>
                          <a:ea typeface="Arial"/>
                          <a:cs typeface="Arial" panose="020B0604020202020204" pitchFamily="34" charset="0"/>
                          <a:sym typeface="Arial"/>
                        </a:rPr>
                        <a:t> </a:t>
                      </a:r>
                      <a:r>
                        <a:rPr lang="en-US" sz="2400" b="1" dirty="0">
                          <a:solidFill>
                            <a:schemeClr val="dk1"/>
                          </a:solidFill>
                          <a:latin typeface="Arial" panose="020B0604020202020204" pitchFamily="34" charset="0"/>
                          <a:ea typeface="Arial"/>
                          <a:cs typeface="Arial" panose="020B0604020202020204" pitchFamily="34" charset="0"/>
                          <a:sym typeface="Arial"/>
                        </a:rPr>
                        <a:t>and Expression</a:t>
                      </a:r>
                      <a:endParaRPr dirty="0">
                        <a:latin typeface="Arial" panose="020B0604020202020204" pitchFamily="34" charset="0"/>
                        <a:cs typeface="Arial" panose="020B0604020202020204" pitchFamily="34" charset="0"/>
                      </a:endParaRPr>
                    </a:p>
                  </a:txBody>
                  <a:tcPr marL="22600" marR="22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a:gsLst>
                        <a:gs pos="0">
                          <a:srgbClr val="A0C9F9"/>
                        </a:gs>
                        <a:gs pos="50000">
                          <a:srgbClr val="C3DBFA"/>
                        </a:gs>
                        <a:gs pos="100000">
                          <a:srgbClr val="E2EDFB"/>
                        </a:gs>
                      </a:gsLst>
                      <a:lin ang="2700000" scaled="0"/>
                    </a:gra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8"/>
          <p:cNvSpPr txBox="1">
            <a:spLocks noGrp="1"/>
          </p:cNvSpPr>
          <p:nvPr>
            <p:ph type="title"/>
          </p:nvPr>
        </p:nvSpPr>
        <p:spPr>
          <a:xfrm>
            <a:off x="2148840" y="365125"/>
            <a:ext cx="957612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Apply Your Learning</a:t>
            </a:r>
            <a:endParaRPr dirty="0"/>
          </a:p>
        </p:txBody>
      </p:sp>
      <p:graphicFrame>
        <p:nvGraphicFramePr>
          <p:cNvPr id="9" name="Google Shape;644;p58" descr="Graphic organizer listing strengths, barriers, student data and evidence, and accessibility resources to consider ">
            <a:extLst>
              <a:ext uri="{FF2B5EF4-FFF2-40B4-BE49-F238E27FC236}">
                <a16:creationId xmlns:a16="http://schemas.microsoft.com/office/drawing/2014/main" id="{9547F404-0628-4F27-A0DB-F60DA7DF19AD}"/>
              </a:ext>
            </a:extLst>
          </p:cNvPr>
          <p:cNvGraphicFramePr>
            <a:graphicFrameLocks noGrp="1"/>
          </p:cNvGraphicFramePr>
          <p:nvPr>
            <p:ph sz="quarter" idx="11"/>
            <p:extLst>
              <p:ext uri="{D42A27DB-BD31-4B8C-83A1-F6EECF244321}">
                <p14:modId xmlns:p14="http://schemas.microsoft.com/office/powerpoint/2010/main" val="2723039665"/>
              </p:ext>
            </p:extLst>
          </p:nvPr>
        </p:nvGraphicFramePr>
        <p:xfrm>
          <a:off x="2148840" y="1883664"/>
          <a:ext cx="8863800" cy="3916900"/>
        </p:xfrm>
        <a:graphic>
          <a:graphicData uri="http://schemas.openxmlformats.org/drawingml/2006/table">
            <a:tbl>
              <a:tblPr firstRow="1">
                <a:noFill/>
                <a:tableStyleId>{FE3C5181-EA1B-42BD-98D1-7817ED801C59}</a:tableStyleId>
              </a:tblPr>
              <a:tblGrid>
                <a:gridCol w="4431900">
                  <a:extLst>
                    <a:ext uri="{9D8B030D-6E8A-4147-A177-3AD203B41FA5}">
                      <a16:colId xmlns:a16="http://schemas.microsoft.com/office/drawing/2014/main" val="20000"/>
                    </a:ext>
                  </a:extLst>
                </a:gridCol>
                <a:gridCol w="4431900">
                  <a:extLst>
                    <a:ext uri="{9D8B030D-6E8A-4147-A177-3AD203B41FA5}">
                      <a16:colId xmlns:a16="http://schemas.microsoft.com/office/drawing/2014/main" val="20001"/>
                    </a:ext>
                  </a:extLst>
                </a:gridCol>
              </a:tblGrid>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Strengths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Challenges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Student Data and </a:t>
                      </a:r>
                      <a:br>
                        <a:rPr lang="en-US" sz="2400" b="1">
                          <a:solidFill>
                            <a:schemeClr val="dk2"/>
                          </a:solidFill>
                          <a:latin typeface="Arial" panose="020B0604020202020204" pitchFamily="34" charset="0"/>
                          <a:ea typeface="Arial"/>
                          <a:cs typeface="Arial" panose="020B0604020202020204" pitchFamily="34" charset="0"/>
                          <a:sym typeface="Arial"/>
                        </a:rPr>
                      </a:br>
                      <a:r>
                        <a:rPr lang="en-US" sz="2400" b="1">
                          <a:solidFill>
                            <a:schemeClr val="dk2"/>
                          </a:solidFill>
                          <a:latin typeface="Arial" panose="020B0604020202020204" pitchFamily="34" charset="0"/>
                          <a:ea typeface="Arial"/>
                          <a:cs typeface="Arial" panose="020B0604020202020204" pitchFamily="34" charset="0"/>
                          <a:sym typeface="Arial"/>
                        </a:rPr>
                        <a:t>Evidence</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Accessibility Resources </a:t>
                      </a:r>
                      <a:endParaRPr dirty="0">
                        <a:latin typeface="Arial" panose="020B0604020202020204" pitchFamily="34" charset="0"/>
                        <a:cs typeface="Arial" panose="020B0604020202020204" pitchFamily="34" charset="0"/>
                      </a:endParaRPr>
                    </a:p>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to Consider</a:t>
                      </a:r>
                      <a:endParaRPr sz="2400" dirty="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8" name="Picture 4" descr="Girl with notebook and backpack.">
            <a:extLst>
              <a:ext uri="{FF2B5EF4-FFF2-40B4-BE49-F238E27FC236}">
                <a16:creationId xmlns:a16="http://schemas.microsoft.com/office/drawing/2014/main" id="{CE95759C-44A4-4267-A7E8-E10AD0498290}"/>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5715000" y="2788920"/>
            <a:ext cx="1379031" cy="19659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9"/>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4400"/>
              <a:buFont typeface="Arial Narrow"/>
              <a:buNone/>
            </a:pPr>
            <a:r>
              <a:rPr lang="en-US" dirty="0"/>
              <a:t>Apply Your Learning (2)</a:t>
            </a:r>
            <a:endParaRPr dirty="0"/>
          </a:p>
        </p:txBody>
      </p:sp>
      <p:sp>
        <p:nvSpPr>
          <p:cNvPr id="653" name="Google Shape;653;p59"/>
          <p:cNvSpPr txBox="1">
            <a:spLocks noGrp="1"/>
          </p:cNvSpPr>
          <p:nvPr>
            <p:ph type="body" idx="2"/>
          </p:nvPr>
        </p:nvSpPr>
        <p:spPr>
          <a:xfrm>
            <a:off x="2861186" y="1693068"/>
            <a:ext cx="8992559" cy="2674844"/>
          </a:xfrm>
          <a:prstGeom prst="rect">
            <a:avLst/>
          </a:prstGeom>
          <a:noFill/>
          <a:ln>
            <a:noFill/>
          </a:ln>
        </p:spPr>
        <p:txBody>
          <a:bodyPr spcFirstLastPara="1" wrap="square" lIns="91425" tIns="45700" rIns="91425" bIns="45700" anchor="t" anchorCtr="0">
            <a:normAutofit/>
          </a:bodyPr>
          <a:lstStyle/>
          <a:p>
            <a:pPr marL="0" indent="0">
              <a:spcBef>
                <a:spcPts val="0"/>
              </a:spcBef>
              <a:spcAft>
                <a:spcPts val="600"/>
              </a:spcAft>
              <a:buNone/>
            </a:pPr>
            <a:r>
              <a:rPr lang="en-US" dirty="0">
                <a:latin typeface="Arial"/>
                <a:cs typeface="Arial"/>
              </a:rPr>
              <a:t>Use the Accessibility Resources Planning Tool to identify accessibility resources for Karla to use  </a:t>
            </a:r>
          </a:p>
          <a:p>
            <a:pPr indent="-457200"/>
            <a:r>
              <a:rPr lang="en-US" dirty="0">
                <a:latin typeface="Arial"/>
                <a:cs typeface="Arial"/>
              </a:rPr>
              <a:t>during classroom instruction,</a:t>
            </a:r>
          </a:p>
          <a:p>
            <a:pPr indent="-457200">
              <a:spcBef>
                <a:spcPts val="0"/>
              </a:spcBef>
            </a:pPr>
            <a:r>
              <a:rPr lang="en-US" dirty="0">
                <a:latin typeface="Arial"/>
                <a:cs typeface="Arial"/>
              </a:rPr>
              <a:t>on Smarter Balanced for ELA and mathematics, and </a:t>
            </a:r>
          </a:p>
          <a:p>
            <a:pPr indent="-457200">
              <a:spcBef>
                <a:spcPts val="0"/>
              </a:spcBef>
            </a:pPr>
            <a:r>
              <a:rPr lang="en-US" dirty="0">
                <a:latin typeface="Arial"/>
                <a:ea typeface="Arial"/>
                <a:cs typeface="Arial"/>
              </a:rPr>
              <a:t>on the CAST</a:t>
            </a:r>
            <a:r>
              <a:rPr lang="en-US" dirty="0">
                <a:latin typeface="Arial"/>
                <a:ea typeface="Arial"/>
                <a:cs typeface="Arial"/>
                <a:sym typeface="Arial"/>
              </a:rPr>
              <a:t>.</a:t>
            </a:r>
            <a:endParaRPr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C058-A7E4-4CA4-A39C-B0C80E34A073}"/>
              </a:ext>
            </a:extLst>
          </p:cNvPr>
          <p:cNvSpPr>
            <a:spLocks noGrp="1"/>
          </p:cNvSpPr>
          <p:nvPr>
            <p:ph type="title"/>
          </p:nvPr>
        </p:nvSpPr>
        <p:spPr/>
        <p:txBody>
          <a:bodyPr/>
          <a:lstStyle/>
          <a:p>
            <a:r>
              <a:rPr lang="en-US" dirty="0"/>
              <a:t>Training Videos</a:t>
            </a:r>
          </a:p>
        </p:txBody>
      </p:sp>
      <p:sp>
        <p:nvSpPr>
          <p:cNvPr id="3" name="Text Placeholder 2">
            <a:extLst>
              <a:ext uri="{FF2B5EF4-FFF2-40B4-BE49-F238E27FC236}">
                <a16:creationId xmlns:a16="http://schemas.microsoft.com/office/drawing/2014/main" id="{BC1B4599-8AB3-4DDA-8D1D-F13D0D206921}"/>
              </a:ext>
            </a:extLst>
          </p:cNvPr>
          <p:cNvSpPr>
            <a:spLocks noGrp="1"/>
          </p:cNvSpPr>
          <p:nvPr>
            <p:ph type="body" idx="1"/>
          </p:nvPr>
        </p:nvSpPr>
        <p:spPr>
          <a:xfrm>
            <a:off x="2861187" y="1907714"/>
            <a:ext cx="8863780" cy="2903437"/>
          </a:xfrm>
        </p:spPr>
        <p:txBody>
          <a:bodyPr/>
          <a:lstStyle/>
          <a:p>
            <a:r>
              <a:rPr lang="en-US" dirty="0"/>
              <a:t>Why Use Accessibility Resources?</a:t>
            </a:r>
          </a:p>
          <a:p>
            <a:r>
              <a:rPr lang="en-US" dirty="0"/>
              <a:t>What Are Accessibility Resources?</a:t>
            </a:r>
          </a:p>
          <a:p>
            <a:r>
              <a:rPr lang="en-US" dirty="0"/>
              <a:t>How to Match Accessibility Resources to Students’ Needs</a:t>
            </a:r>
          </a:p>
        </p:txBody>
      </p:sp>
    </p:spTree>
    <p:extLst>
      <p:ext uri="{BB962C8B-B14F-4D97-AF65-F5344CB8AC3E}">
        <p14:creationId xmlns:p14="http://schemas.microsoft.com/office/powerpoint/2010/main" val="348480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FF2E-B21C-9A53-B1A4-1791D828C78B}"/>
              </a:ext>
            </a:extLst>
          </p:cNvPr>
          <p:cNvSpPr>
            <a:spLocks noGrp="1"/>
          </p:cNvSpPr>
          <p:nvPr>
            <p:ph type="title"/>
          </p:nvPr>
        </p:nvSpPr>
        <p:spPr/>
        <p:txBody>
          <a:bodyPr/>
          <a:lstStyle/>
          <a:p>
            <a:r>
              <a:rPr lang="en-US" dirty="0"/>
              <a:t>Debrief Breakout Room Discussions</a:t>
            </a:r>
          </a:p>
        </p:txBody>
      </p:sp>
      <p:sp>
        <p:nvSpPr>
          <p:cNvPr id="3" name="Text Placeholder 2">
            <a:extLst>
              <a:ext uri="{FF2B5EF4-FFF2-40B4-BE49-F238E27FC236}">
                <a16:creationId xmlns:a16="http://schemas.microsoft.com/office/drawing/2014/main" id="{4456C224-6762-2D99-5920-17FBF504C4DD}"/>
              </a:ext>
            </a:extLst>
          </p:cNvPr>
          <p:cNvSpPr>
            <a:spLocks noGrp="1"/>
          </p:cNvSpPr>
          <p:nvPr>
            <p:ph type="body" idx="1"/>
          </p:nvPr>
        </p:nvSpPr>
        <p:spPr/>
        <p:txBody>
          <a:bodyPr/>
          <a:lstStyle/>
          <a:p>
            <a:r>
              <a:rPr lang="en-US" dirty="0"/>
              <a:t>Share the following:</a:t>
            </a:r>
          </a:p>
          <a:p>
            <a:pPr lvl="1"/>
            <a:r>
              <a:rPr lang="en-US" dirty="0"/>
              <a:t>Strengths, barriers, and possible accessibility resources to consider</a:t>
            </a:r>
          </a:p>
          <a:p>
            <a:pPr lvl="1"/>
            <a:r>
              <a:rPr lang="en-US" dirty="0"/>
              <a:t>Your rationale for the selected accessibility resources</a:t>
            </a:r>
          </a:p>
          <a:p>
            <a:r>
              <a:rPr lang="en-US" dirty="0"/>
              <a:t>Consider the following questions:</a:t>
            </a:r>
          </a:p>
          <a:p>
            <a:pPr lvl="1"/>
            <a:r>
              <a:rPr lang="en-US" dirty="0"/>
              <a:t>What do you notice? </a:t>
            </a:r>
          </a:p>
          <a:p>
            <a:pPr lvl="1"/>
            <a:r>
              <a:rPr lang="en-US" dirty="0"/>
              <a:t>What do you wonder?</a:t>
            </a:r>
          </a:p>
          <a:p>
            <a:pPr lvl="1"/>
            <a:r>
              <a:rPr lang="en-US" dirty="0"/>
              <a:t>What might you add after hearing others’ ideas? </a:t>
            </a:r>
          </a:p>
        </p:txBody>
      </p:sp>
    </p:spTree>
    <p:extLst>
      <p:ext uri="{BB962C8B-B14F-4D97-AF65-F5344CB8AC3E}">
        <p14:creationId xmlns:p14="http://schemas.microsoft.com/office/powerpoint/2010/main" val="133555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8"/>
          <p:cNvSpPr txBox="1">
            <a:spLocks noGrp="1"/>
          </p:cNvSpPr>
          <p:nvPr>
            <p:ph type="title"/>
          </p:nvPr>
        </p:nvSpPr>
        <p:spPr>
          <a:xfrm>
            <a:off x="2086272" y="326379"/>
            <a:ext cx="8863780" cy="1325563"/>
          </a:xfrm>
          <a:prstGeom prst="rect">
            <a:avLst/>
          </a:prstGeom>
          <a:noFill/>
          <a:ln>
            <a:noFill/>
          </a:ln>
        </p:spPr>
        <p:txBody>
          <a:bodyPr spcFirstLastPara="1" wrap="square" lIns="91425" tIns="45700" rIns="91425" bIns="45700" anchor="ctr" anchorCtr="0">
            <a:noAutofit/>
          </a:bodyPr>
          <a:lstStyle/>
          <a:p>
            <a:r>
              <a:rPr lang="en-US" dirty="0"/>
              <a:t>Debriefing Your Learning (1) </a:t>
            </a:r>
            <a:endParaRPr dirty="0"/>
          </a:p>
        </p:txBody>
      </p:sp>
      <p:graphicFrame>
        <p:nvGraphicFramePr>
          <p:cNvPr id="9" name="Google Shape;644;p58" descr="Graphic organizer listing strengths, barriers, student data and evidence, and accessibility resources to consider ">
            <a:extLst>
              <a:ext uri="{FF2B5EF4-FFF2-40B4-BE49-F238E27FC236}">
                <a16:creationId xmlns:a16="http://schemas.microsoft.com/office/drawing/2014/main" id="{9547F404-0628-4F27-A0DB-F60DA7DF19AD}"/>
              </a:ext>
            </a:extLst>
          </p:cNvPr>
          <p:cNvGraphicFramePr>
            <a:graphicFrameLocks noGrp="1"/>
          </p:cNvGraphicFramePr>
          <p:nvPr>
            <p:ph sz="quarter" idx="11"/>
          </p:nvPr>
        </p:nvGraphicFramePr>
        <p:xfrm>
          <a:off x="2148840" y="1883664"/>
          <a:ext cx="8863800" cy="3916900"/>
        </p:xfrm>
        <a:graphic>
          <a:graphicData uri="http://schemas.openxmlformats.org/drawingml/2006/table">
            <a:tbl>
              <a:tblPr firstRow="1">
                <a:noFill/>
                <a:tableStyleId>{FE3C5181-EA1B-42BD-98D1-7817ED801C59}</a:tableStyleId>
              </a:tblPr>
              <a:tblGrid>
                <a:gridCol w="4431900">
                  <a:extLst>
                    <a:ext uri="{9D8B030D-6E8A-4147-A177-3AD203B41FA5}">
                      <a16:colId xmlns:a16="http://schemas.microsoft.com/office/drawing/2014/main" val="20000"/>
                    </a:ext>
                  </a:extLst>
                </a:gridCol>
                <a:gridCol w="4431900">
                  <a:extLst>
                    <a:ext uri="{9D8B030D-6E8A-4147-A177-3AD203B41FA5}">
                      <a16:colId xmlns:a16="http://schemas.microsoft.com/office/drawing/2014/main" val="20001"/>
                    </a:ext>
                  </a:extLst>
                </a:gridCol>
              </a:tblGrid>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Strengths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Challenges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Student Data and </a:t>
                      </a:r>
                      <a:br>
                        <a:rPr lang="en-US" sz="2400" b="1">
                          <a:solidFill>
                            <a:schemeClr val="dk2"/>
                          </a:solidFill>
                          <a:latin typeface="Arial" panose="020B0604020202020204" pitchFamily="34" charset="0"/>
                          <a:ea typeface="Arial"/>
                          <a:cs typeface="Arial" panose="020B0604020202020204" pitchFamily="34" charset="0"/>
                          <a:sym typeface="Arial"/>
                        </a:rPr>
                      </a:br>
                      <a:r>
                        <a:rPr lang="en-US" sz="2400" b="1">
                          <a:solidFill>
                            <a:schemeClr val="dk2"/>
                          </a:solidFill>
                          <a:latin typeface="Arial" panose="020B0604020202020204" pitchFamily="34" charset="0"/>
                          <a:ea typeface="Arial"/>
                          <a:cs typeface="Arial" panose="020B0604020202020204" pitchFamily="34" charset="0"/>
                          <a:sym typeface="Arial"/>
                        </a:rPr>
                        <a:t>Evidence</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Accessibility Resources </a:t>
                      </a:r>
                      <a:endParaRPr dirty="0">
                        <a:latin typeface="Arial" panose="020B0604020202020204" pitchFamily="34" charset="0"/>
                        <a:cs typeface="Arial" panose="020B0604020202020204" pitchFamily="34" charset="0"/>
                      </a:endParaRPr>
                    </a:p>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to Consider</a:t>
                      </a:r>
                      <a:endParaRPr sz="2400" dirty="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5" name="Speech Bubble: Rectangle with Corners Rounded 4">
            <a:extLst>
              <a:ext uri="{FF2B5EF4-FFF2-40B4-BE49-F238E27FC236}">
                <a16:creationId xmlns:a16="http://schemas.microsoft.com/office/drawing/2014/main" id="{F635DF2D-4B53-FCDE-8B83-BF134318B0CD}"/>
              </a:ext>
            </a:extLst>
          </p:cNvPr>
          <p:cNvSpPr/>
          <p:nvPr/>
        </p:nvSpPr>
        <p:spPr>
          <a:xfrm>
            <a:off x="3249404" y="2347683"/>
            <a:ext cx="2094397" cy="1006685"/>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pic>
        <p:nvPicPr>
          <p:cNvPr id="8" name="Picture 4" descr="Girl with notebook and backpack.">
            <a:extLst>
              <a:ext uri="{FF2B5EF4-FFF2-40B4-BE49-F238E27FC236}">
                <a16:creationId xmlns:a16="http://schemas.microsoft.com/office/drawing/2014/main" id="{CE95759C-44A4-4267-A7E8-E10AD0498290}"/>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5715000" y="2788920"/>
            <a:ext cx="1379031" cy="1965960"/>
          </a:xfrm>
          <a:prstGeom prst="rect">
            <a:avLst/>
          </a:prstGeom>
        </p:spPr>
      </p:pic>
    </p:spTree>
    <p:extLst>
      <p:ext uri="{BB962C8B-B14F-4D97-AF65-F5344CB8AC3E}">
        <p14:creationId xmlns:p14="http://schemas.microsoft.com/office/powerpoint/2010/main" val="3311146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8"/>
          <p:cNvSpPr txBox="1">
            <a:spLocks noGrp="1"/>
          </p:cNvSpPr>
          <p:nvPr>
            <p:ph type="title"/>
          </p:nvPr>
        </p:nvSpPr>
        <p:spPr>
          <a:xfrm>
            <a:off x="2112102" y="390956"/>
            <a:ext cx="8863780" cy="1325563"/>
          </a:xfrm>
          <a:prstGeom prst="rect">
            <a:avLst/>
          </a:prstGeom>
          <a:noFill/>
          <a:ln>
            <a:noFill/>
          </a:ln>
        </p:spPr>
        <p:txBody>
          <a:bodyPr spcFirstLastPara="1" wrap="square" lIns="91425" tIns="45700" rIns="91425" bIns="45700" anchor="ctr" anchorCtr="0">
            <a:noAutofit/>
          </a:bodyPr>
          <a:lstStyle/>
          <a:p>
            <a:r>
              <a:rPr lang="en-US" dirty="0"/>
              <a:t>Debriefing Your Learning (2) </a:t>
            </a:r>
            <a:endParaRPr dirty="0"/>
          </a:p>
        </p:txBody>
      </p:sp>
      <p:graphicFrame>
        <p:nvGraphicFramePr>
          <p:cNvPr id="9" name="Google Shape;644;p58" descr="Graphic organizer listing strengths, barriers, student data and evidence, and accessibility resources to consider ">
            <a:extLst>
              <a:ext uri="{FF2B5EF4-FFF2-40B4-BE49-F238E27FC236}">
                <a16:creationId xmlns:a16="http://schemas.microsoft.com/office/drawing/2014/main" id="{9547F404-0628-4F27-A0DB-F60DA7DF19AD}"/>
              </a:ext>
            </a:extLst>
          </p:cNvPr>
          <p:cNvGraphicFramePr>
            <a:graphicFrameLocks noGrp="1"/>
          </p:cNvGraphicFramePr>
          <p:nvPr>
            <p:ph sz="quarter" idx="11"/>
            <p:extLst>
              <p:ext uri="{D42A27DB-BD31-4B8C-83A1-F6EECF244321}">
                <p14:modId xmlns:p14="http://schemas.microsoft.com/office/powerpoint/2010/main" val="3062693871"/>
              </p:ext>
            </p:extLst>
          </p:nvPr>
        </p:nvGraphicFramePr>
        <p:xfrm>
          <a:off x="2148840" y="1883664"/>
          <a:ext cx="8863800" cy="3916900"/>
        </p:xfrm>
        <a:graphic>
          <a:graphicData uri="http://schemas.openxmlformats.org/drawingml/2006/table">
            <a:tbl>
              <a:tblPr firstRow="1">
                <a:noFill/>
                <a:tableStyleId>{FE3C5181-EA1B-42BD-98D1-7817ED801C59}</a:tableStyleId>
              </a:tblPr>
              <a:tblGrid>
                <a:gridCol w="4431900">
                  <a:extLst>
                    <a:ext uri="{9D8B030D-6E8A-4147-A177-3AD203B41FA5}">
                      <a16:colId xmlns:a16="http://schemas.microsoft.com/office/drawing/2014/main" val="20000"/>
                    </a:ext>
                  </a:extLst>
                </a:gridCol>
                <a:gridCol w="4431900">
                  <a:extLst>
                    <a:ext uri="{9D8B030D-6E8A-4147-A177-3AD203B41FA5}">
                      <a16:colId xmlns:a16="http://schemas.microsoft.com/office/drawing/2014/main" val="20001"/>
                    </a:ext>
                  </a:extLst>
                </a:gridCol>
              </a:tblGrid>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Strengths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Challenges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Student Data and </a:t>
                      </a:r>
                      <a:br>
                        <a:rPr lang="en-US" sz="2400" b="1">
                          <a:solidFill>
                            <a:schemeClr val="dk2"/>
                          </a:solidFill>
                          <a:latin typeface="Arial" panose="020B0604020202020204" pitchFamily="34" charset="0"/>
                          <a:ea typeface="Arial"/>
                          <a:cs typeface="Arial" panose="020B0604020202020204" pitchFamily="34" charset="0"/>
                          <a:sym typeface="Arial"/>
                        </a:rPr>
                      </a:br>
                      <a:r>
                        <a:rPr lang="en-US" sz="2400" b="1">
                          <a:solidFill>
                            <a:schemeClr val="dk2"/>
                          </a:solidFill>
                          <a:latin typeface="Arial" panose="020B0604020202020204" pitchFamily="34" charset="0"/>
                          <a:ea typeface="Arial"/>
                          <a:cs typeface="Arial" panose="020B0604020202020204" pitchFamily="34" charset="0"/>
                          <a:sym typeface="Arial"/>
                        </a:rPr>
                        <a:t>Evidence</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Accessibility Resources </a:t>
                      </a:r>
                      <a:endParaRPr dirty="0">
                        <a:latin typeface="Arial" panose="020B0604020202020204" pitchFamily="34" charset="0"/>
                        <a:cs typeface="Arial" panose="020B0604020202020204" pitchFamily="34" charset="0"/>
                      </a:endParaRPr>
                    </a:p>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to Consider</a:t>
                      </a:r>
                      <a:endParaRPr sz="2400" dirty="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4AE5C034-3725-05A2-220D-1E2CA926D86C}"/>
              </a:ext>
            </a:extLst>
          </p:cNvPr>
          <p:cNvSpPr txBox="1"/>
          <p:nvPr/>
        </p:nvSpPr>
        <p:spPr>
          <a:xfrm>
            <a:off x="2219036" y="2415309"/>
            <a:ext cx="34243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Strong computational skills in mathematics</a:t>
            </a:r>
          </a:p>
          <a:p>
            <a:pPr marL="285750" indent="-285750">
              <a:buChar char="•"/>
            </a:pPr>
            <a:r>
              <a:rPr lang="en-US" sz="1600" dirty="0"/>
              <a:t>Loves working with technology</a:t>
            </a:r>
          </a:p>
          <a:p>
            <a:pPr marL="285750" indent="-285750">
              <a:buChar char="•"/>
            </a:pPr>
            <a:r>
              <a:rPr lang="en-US" sz="1600" dirty="0"/>
              <a:t>Uses audio of text in mathematics </a:t>
            </a:r>
          </a:p>
        </p:txBody>
      </p:sp>
      <p:pic>
        <p:nvPicPr>
          <p:cNvPr id="8" name="Picture 4" descr="Girl with notebook and backpack.">
            <a:extLst>
              <a:ext uri="{FF2B5EF4-FFF2-40B4-BE49-F238E27FC236}">
                <a16:creationId xmlns:a16="http://schemas.microsoft.com/office/drawing/2014/main" id="{CE95759C-44A4-4267-A7E8-E10AD0498290}"/>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5715000" y="2788920"/>
            <a:ext cx="1379031" cy="1965960"/>
          </a:xfrm>
          <a:prstGeom prst="rect">
            <a:avLst/>
          </a:prstGeom>
        </p:spPr>
      </p:pic>
      <p:sp>
        <p:nvSpPr>
          <p:cNvPr id="10" name="Speech Bubble: Rectangle with Corners Rounded 9">
            <a:extLst>
              <a:ext uri="{FF2B5EF4-FFF2-40B4-BE49-F238E27FC236}">
                <a16:creationId xmlns:a16="http://schemas.microsoft.com/office/drawing/2014/main" id="{2BB49308-F63F-6FC1-25B7-764144E682D9}"/>
              </a:ext>
            </a:extLst>
          </p:cNvPr>
          <p:cNvSpPr/>
          <p:nvPr/>
        </p:nvSpPr>
        <p:spPr>
          <a:xfrm>
            <a:off x="7879523" y="2463920"/>
            <a:ext cx="2094397" cy="1006685"/>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spTree>
    <p:extLst>
      <p:ext uri="{BB962C8B-B14F-4D97-AF65-F5344CB8AC3E}">
        <p14:creationId xmlns:p14="http://schemas.microsoft.com/office/powerpoint/2010/main" val="5807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8"/>
          <p:cNvSpPr txBox="1">
            <a:spLocks noGrp="1"/>
          </p:cNvSpPr>
          <p:nvPr>
            <p:ph type="title"/>
          </p:nvPr>
        </p:nvSpPr>
        <p:spPr>
          <a:xfrm>
            <a:off x="2150848" y="390956"/>
            <a:ext cx="8863780" cy="1325563"/>
          </a:xfrm>
          <a:prstGeom prst="rect">
            <a:avLst/>
          </a:prstGeom>
          <a:noFill/>
          <a:ln>
            <a:noFill/>
          </a:ln>
        </p:spPr>
        <p:txBody>
          <a:bodyPr spcFirstLastPara="1" wrap="square" lIns="91425" tIns="45700" rIns="91425" bIns="45700" anchor="ctr" anchorCtr="0">
            <a:noAutofit/>
          </a:bodyPr>
          <a:lstStyle/>
          <a:p>
            <a:r>
              <a:rPr lang="en-US" dirty="0"/>
              <a:t>Debriefing Your Learning (3)</a:t>
            </a:r>
            <a:endParaRPr dirty="0"/>
          </a:p>
        </p:txBody>
      </p:sp>
      <p:graphicFrame>
        <p:nvGraphicFramePr>
          <p:cNvPr id="9" name="Google Shape;644;p58" descr="Graphic organizer listing strengths, barriers, student data and evidence, and accessibility resources to consider">
            <a:extLst>
              <a:ext uri="{FF2B5EF4-FFF2-40B4-BE49-F238E27FC236}">
                <a16:creationId xmlns:a16="http://schemas.microsoft.com/office/drawing/2014/main" id="{9547F404-0628-4F27-A0DB-F60DA7DF19AD}"/>
              </a:ext>
            </a:extLst>
          </p:cNvPr>
          <p:cNvGraphicFramePr>
            <a:graphicFrameLocks noGrp="1"/>
          </p:cNvGraphicFramePr>
          <p:nvPr>
            <p:ph sz="quarter" idx="11"/>
            <p:extLst>
              <p:ext uri="{D42A27DB-BD31-4B8C-83A1-F6EECF244321}">
                <p14:modId xmlns:p14="http://schemas.microsoft.com/office/powerpoint/2010/main" val="539546307"/>
              </p:ext>
            </p:extLst>
          </p:nvPr>
        </p:nvGraphicFramePr>
        <p:xfrm>
          <a:off x="2148840" y="1883664"/>
          <a:ext cx="8863800" cy="3916900"/>
        </p:xfrm>
        <a:graphic>
          <a:graphicData uri="http://schemas.openxmlformats.org/drawingml/2006/table">
            <a:tbl>
              <a:tblPr firstRow="1">
                <a:noFill/>
                <a:tableStyleId>{FE3C5181-EA1B-42BD-98D1-7817ED801C59}</a:tableStyleId>
              </a:tblPr>
              <a:tblGrid>
                <a:gridCol w="4431900">
                  <a:extLst>
                    <a:ext uri="{9D8B030D-6E8A-4147-A177-3AD203B41FA5}">
                      <a16:colId xmlns:a16="http://schemas.microsoft.com/office/drawing/2014/main" val="20000"/>
                    </a:ext>
                  </a:extLst>
                </a:gridCol>
                <a:gridCol w="4431900">
                  <a:extLst>
                    <a:ext uri="{9D8B030D-6E8A-4147-A177-3AD203B41FA5}">
                      <a16:colId xmlns:a16="http://schemas.microsoft.com/office/drawing/2014/main" val="20001"/>
                    </a:ext>
                  </a:extLst>
                </a:gridCol>
              </a:tblGrid>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Strengths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Challenges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Student Data and </a:t>
                      </a:r>
                      <a:br>
                        <a:rPr lang="en-US" sz="2400" b="1">
                          <a:solidFill>
                            <a:schemeClr val="dk2"/>
                          </a:solidFill>
                          <a:latin typeface="Arial" panose="020B0604020202020204" pitchFamily="34" charset="0"/>
                          <a:ea typeface="Arial"/>
                          <a:cs typeface="Arial" panose="020B0604020202020204" pitchFamily="34" charset="0"/>
                          <a:sym typeface="Arial"/>
                        </a:rPr>
                      </a:br>
                      <a:r>
                        <a:rPr lang="en-US" sz="2400" b="1">
                          <a:solidFill>
                            <a:schemeClr val="dk2"/>
                          </a:solidFill>
                          <a:latin typeface="Arial" panose="020B0604020202020204" pitchFamily="34" charset="0"/>
                          <a:ea typeface="Arial"/>
                          <a:cs typeface="Arial" panose="020B0604020202020204" pitchFamily="34" charset="0"/>
                          <a:sym typeface="Arial"/>
                        </a:rPr>
                        <a:t>Evidence</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Accessibility Resources </a:t>
                      </a:r>
                      <a:endParaRPr dirty="0">
                        <a:latin typeface="Arial" panose="020B0604020202020204" pitchFamily="34" charset="0"/>
                        <a:cs typeface="Arial" panose="020B0604020202020204" pitchFamily="34" charset="0"/>
                      </a:endParaRPr>
                    </a:p>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to Consider</a:t>
                      </a:r>
                      <a:endParaRPr sz="2400" dirty="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4AE5C034-3725-05A2-220D-1E2CA926D86C}"/>
              </a:ext>
            </a:extLst>
          </p:cNvPr>
          <p:cNvSpPr txBox="1"/>
          <p:nvPr/>
        </p:nvSpPr>
        <p:spPr>
          <a:xfrm>
            <a:off x="2219036" y="2415309"/>
            <a:ext cx="34243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Strong computational skills in mathematics</a:t>
            </a:r>
          </a:p>
          <a:p>
            <a:pPr marL="285750" indent="-285750">
              <a:buChar char="•"/>
            </a:pPr>
            <a:r>
              <a:rPr lang="en-US" sz="1600" dirty="0"/>
              <a:t>Loves working with technology</a:t>
            </a:r>
          </a:p>
          <a:p>
            <a:pPr marL="285750" indent="-285750">
              <a:buChar char="•"/>
            </a:pPr>
            <a:r>
              <a:rPr lang="en-US" sz="1600" dirty="0"/>
              <a:t>Uses audio of text in mathematics </a:t>
            </a:r>
          </a:p>
        </p:txBody>
      </p:sp>
      <p:sp>
        <p:nvSpPr>
          <p:cNvPr id="4" name="TextBox 3">
            <a:extLst>
              <a:ext uri="{FF2B5EF4-FFF2-40B4-BE49-F238E27FC236}">
                <a16:creationId xmlns:a16="http://schemas.microsoft.com/office/drawing/2014/main" id="{11DC6FA3-E202-C55B-85F6-48734ADC8901}"/>
              </a:ext>
            </a:extLst>
          </p:cNvPr>
          <p:cNvSpPr txBox="1"/>
          <p:nvPr/>
        </p:nvSpPr>
        <p:spPr>
          <a:xfrm>
            <a:off x="7060911" y="2367684"/>
            <a:ext cx="38746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Below standard in all content areas</a:t>
            </a:r>
          </a:p>
          <a:p>
            <a:pPr marL="285750" indent="-285750">
              <a:buChar char="•"/>
            </a:pPr>
            <a:r>
              <a:rPr lang="en-US" sz="1600" dirty="0"/>
              <a:t>Is easily distracted and has trouble following directions and completing independent assignments and assessments. </a:t>
            </a:r>
          </a:p>
        </p:txBody>
      </p:sp>
      <p:sp>
        <p:nvSpPr>
          <p:cNvPr id="7" name="Speech Bubble: Rectangle with Corners Rounded 6">
            <a:extLst>
              <a:ext uri="{FF2B5EF4-FFF2-40B4-BE49-F238E27FC236}">
                <a16:creationId xmlns:a16="http://schemas.microsoft.com/office/drawing/2014/main" id="{A44923CE-092A-FDD1-B07F-F2A2B05655C1}"/>
              </a:ext>
            </a:extLst>
          </p:cNvPr>
          <p:cNvSpPr/>
          <p:nvPr/>
        </p:nvSpPr>
        <p:spPr>
          <a:xfrm>
            <a:off x="3462506" y="4633683"/>
            <a:ext cx="2016906" cy="955024"/>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pic>
        <p:nvPicPr>
          <p:cNvPr id="8" name="Picture 4" descr="Girl with notebook and backpack.">
            <a:extLst>
              <a:ext uri="{FF2B5EF4-FFF2-40B4-BE49-F238E27FC236}">
                <a16:creationId xmlns:a16="http://schemas.microsoft.com/office/drawing/2014/main" id="{CE95759C-44A4-4267-A7E8-E10AD0498290}"/>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5715000" y="2788920"/>
            <a:ext cx="1379031" cy="1965960"/>
          </a:xfrm>
          <a:prstGeom prst="rect">
            <a:avLst/>
          </a:prstGeom>
        </p:spPr>
      </p:pic>
    </p:spTree>
    <p:extLst>
      <p:ext uri="{BB962C8B-B14F-4D97-AF65-F5344CB8AC3E}">
        <p14:creationId xmlns:p14="http://schemas.microsoft.com/office/powerpoint/2010/main" val="149076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8"/>
          <p:cNvSpPr txBox="1">
            <a:spLocks noGrp="1"/>
          </p:cNvSpPr>
          <p:nvPr>
            <p:ph type="title"/>
          </p:nvPr>
        </p:nvSpPr>
        <p:spPr>
          <a:xfrm>
            <a:off x="2070432" y="379502"/>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Debriefing Your Learning (4)</a:t>
            </a:r>
            <a:endParaRPr dirty="0"/>
          </a:p>
        </p:txBody>
      </p:sp>
      <p:graphicFrame>
        <p:nvGraphicFramePr>
          <p:cNvPr id="9" name="Google Shape;644;p58" descr="Graphic organizer listing strengths, barriers, student data and evidence, and accessibility resources to consider ">
            <a:extLst>
              <a:ext uri="{FF2B5EF4-FFF2-40B4-BE49-F238E27FC236}">
                <a16:creationId xmlns:a16="http://schemas.microsoft.com/office/drawing/2014/main" id="{9547F404-0628-4F27-A0DB-F60DA7DF19AD}"/>
              </a:ext>
            </a:extLst>
          </p:cNvPr>
          <p:cNvGraphicFramePr>
            <a:graphicFrameLocks noGrp="1"/>
          </p:cNvGraphicFramePr>
          <p:nvPr>
            <p:ph sz="quarter" idx="11"/>
            <p:extLst>
              <p:ext uri="{D42A27DB-BD31-4B8C-83A1-F6EECF244321}">
                <p14:modId xmlns:p14="http://schemas.microsoft.com/office/powerpoint/2010/main" val="3113386145"/>
              </p:ext>
            </p:extLst>
          </p:nvPr>
        </p:nvGraphicFramePr>
        <p:xfrm>
          <a:off x="2148840" y="1883664"/>
          <a:ext cx="8863800" cy="3916900"/>
        </p:xfrm>
        <a:graphic>
          <a:graphicData uri="http://schemas.openxmlformats.org/drawingml/2006/table">
            <a:tbl>
              <a:tblPr firstRow="1">
                <a:noFill/>
                <a:tableStyleId>{FE3C5181-EA1B-42BD-98D1-7817ED801C59}</a:tableStyleId>
              </a:tblPr>
              <a:tblGrid>
                <a:gridCol w="4431900">
                  <a:extLst>
                    <a:ext uri="{9D8B030D-6E8A-4147-A177-3AD203B41FA5}">
                      <a16:colId xmlns:a16="http://schemas.microsoft.com/office/drawing/2014/main" val="20000"/>
                    </a:ext>
                  </a:extLst>
                </a:gridCol>
                <a:gridCol w="4431900">
                  <a:extLst>
                    <a:ext uri="{9D8B030D-6E8A-4147-A177-3AD203B41FA5}">
                      <a16:colId xmlns:a16="http://schemas.microsoft.com/office/drawing/2014/main" val="20001"/>
                    </a:ext>
                  </a:extLst>
                </a:gridCol>
              </a:tblGrid>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Strengths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Challenges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Student Data and </a:t>
                      </a:r>
                      <a:br>
                        <a:rPr lang="en-US" sz="2400" b="1">
                          <a:solidFill>
                            <a:schemeClr val="dk2"/>
                          </a:solidFill>
                          <a:latin typeface="Arial" panose="020B0604020202020204" pitchFamily="34" charset="0"/>
                          <a:ea typeface="Arial"/>
                          <a:cs typeface="Arial" panose="020B0604020202020204" pitchFamily="34" charset="0"/>
                          <a:sym typeface="Arial"/>
                        </a:rPr>
                      </a:br>
                      <a:r>
                        <a:rPr lang="en-US" sz="2400" b="1">
                          <a:solidFill>
                            <a:schemeClr val="dk2"/>
                          </a:solidFill>
                          <a:latin typeface="Arial" panose="020B0604020202020204" pitchFamily="34" charset="0"/>
                          <a:ea typeface="Arial"/>
                          <a:cs typeface="Arial" panose="020B0604020202020204" pitchFamily="34" charset="0"/>
                          <a:sym typeface="Arial"/>
                        </a:rPr>
                        <a:t>Evidence</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Accessibility Resources </a:t>
                      </a:r>
                      <a:endParaRPr dirty="0">
                        <a:latin typeface="Arial" panose="020B0604020202020204" pitchFamily="34" charset="0"/>
                        <a:cs typeface="Arial" panose="020B0604020202020204" pitchFamily="34" charset="0"/>
                      </a:endParaRPr>
                    </a:p>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to Consider</a:t>
                      </a:r>
                      <a:endParaRPr sz="2400" dirty="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4AE5C034-3725-05A2-220D-1E2CA926D86C}"/>
              </a:ext>
            </a:extLst>
          </p:cNvPr>
          <p:cNvSpPr txBox="1"/>
          <p:nvPr/>
        </p:nvSpPr>
        <p:spPr>
          <a:xfrm>
            <a:off x="2219036" y="2415309"/>
            <a:ext cx="34243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Strong computational skills in mathematics</a:t>
            </a:r>
          </a:p>
          <a:p>
            <a:pPr marL="285750" indent="-285750">
              <a:buChar char="•"/>
            </a:pPr>
            <a:r>
              <a:rPr lang="en-US" sz="1600" dirty="0"/>
              <a:t>Loves working with technology</a:t>
            </a:r>
          </a:p>
          <a:p>
            <a:pPr marL="285750" indent="-285750">
              <a:buChar char="•"/>
            </a:pPr>
            <a:r>
              <a:rPr lang="en-US" sz="1600" dirty="0"/>
              <a:t>Uses audio of text in mathematics </a:t>
            </a:r>
          </a:p>
        </p:txBody>
      </p:sp>
      <p:sp>
        <p:nvSpPr>
          <p:cNvPr id="4" name="TextBox 3">
            <a:extLst>
              <a:ext uri="{FF2B5EF4-FFF2-40B4-BE49-F238E27FC236}">
                <a16:creationId xmlns:a16="http://schemas.microsoft.com/office/drawing/2014/main" id="{11DC6FA3-E202-C55B-85F6-48734ADC8901}"/>
              </a:ext>
            </a:extLst>
          </p:cNvPr>
          <p:cNvSpPr txBox="1"/>
          <p:nvPr/>
        </p:nvSpPr>
        <p:spPr>
          <a:xfrm>
            <a:off x="7060911" y="2367684"/>
            <a:ext cx="38746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Below standard in all content areas</a:t>
            </a:r>
          </a:p>
          <a:p>
            <a:pPr marL="285750" indent="-285750">
              <a:buChar char="•"/>
            </a:pPr>
            <a:r>
              <a:rPr lang="en-US" sz="1600" dirty="0"/>
              <a:t>Is easily distracted and has trouble following directions and completing independent assignments and assessments. </a:t>
            </a:r>
          </a:p>
        </p:txBody>
      </p:sp>
      <p:sp>
        <p:nvSpPr>
          <p:cNvPr id="5" name="TextBox 4">
            <a:extLst>
              <a:ext uri="{FF2B5EF4-FFF2-40B4-BE49-F238E27FC236}">
                <a16:creationId xmlns:a16="http://schemas.microsoft.com/office/drawing/2014/main" id="{01099772-D970-E753-FF01-5AA400096A7A}"/>
              </a:ext>
            </a:extLst>
          </p:cNvPr>
          <p:cNvSpPr txBox="1"/>
          <p:nvPr/>
        </p:nvSpPr>
        <p:spPr>
          <a:xfrm>
            <a:off x="2216150" y="4756150"/>
            <a:ext cx="41171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Reads at a 2.5 grade level equivalency. </a:t>
            </a:r>
          </a:p>
          <a:p>
            <a:pPr marL="285750" indent="-285750">
              <a:buChar char="•"/>
            </a:pPr>
            <a:r>
              <a:rPr lang="en-US" sz="1600" dirty="0"/>
              <a:t>Reading intervention formative assessment data </a:t>
            </a:r>
          </a:p>
        </p:txBody>
      </p:sp>
      <p:pic>
        <p:nvPicPr>
          <p:cNvPr id="8" name="Picture 4" descr="Girl with notebook and backpack.">
            <a:extLst>
              <a:ext uri="{FF2B5EF4-FFF2-40B4-BE49-F238E27FC236}">
                <a16:creationId xmlns:a16="http://schemas.microsoft.com/office/drawing/2014/main" id="{CE95759C-44A4-4267-A7E8-E10AD0498290}"/>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5715000" y="2788920"/>
            <a:ext cx="1379031" cy="1965960"/>
          </a:xfrm>
          <a:prstGeom prst="rect">
            <a:avLst/>
          </a:prstGeom>
        </p:spPr>
      </p:pic>
      <p:sp>
        <p:nvSpPr>
          <p:cNvPr id="11" name="Speech Bubble: Rectangle with Corners Rounded 10">
            <a:extLst>
              <a:ext uri="{FF2B5EF4-FFF2-40B4-BE49-F238E27FC236}">
                <a16:creationId xmlns:a16="http://schemas.microsoft.com/office/drawing/2014/main" id="{5053AD4D-D804-1EC9-8AFE-E61914733696}"/>
              </a:ext>
            </a:extLst>
          </p:cNvPr>
          <p:cNvSpPr/>
          <p:nvPr/>
        </p:nvSpPr>
        <p:spPr>
          <a:xfrm>
            <a:off x="7169184" y="4594938"/>
            <a:ext cx="2029821" cy="942109"/>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Pacifico"/>
              <a:ea typeface="+mn-lt"/>
              <a:cs typeface="+mn-lt"/>
            </a:endParaRPr>
          </a:p>
          <a:p>
            <a:pPr algn="ctr"/>
            <a:r>
              <a:rPr lang="en-US" sz="2400" dirty="0">
                <a:latin typeface="Pacifico"/>
                <a:ea typeface="+mn-lt"/>
                <a:cs typeface="+mn-lt"/>
              </a:rPr>
              <a:t>Drop </a:t>
            </a:r>
            <a:endParaRPr lang="en-US" sz="2400">
              <a:latin typeface="Pacifico"/>
            </a:endParaRPr>
          </a:p>
          <a:p>
            <a:pPr algn="ctr"/>
            <a:r>
              <a:rPr lang="en-US" sz="2400" dirty="0">
                <a:ea typeface="+mn-lt"/>
                <a:cs typeface="+mn-lt"/>
              </a:rPr>
              <a:t>it in the chat</a:t>
            </a:r>
            <a:endParaRPr lang="en-US" sz="2400">
              <a:cs typeface="Arial"/>
            </a:endParaRPr>
          </a:p>
          <a:p>
            <a:pPr algn="ctr"/>
            <a:br>
              <a:rPr lang="en-US" dirty="0"/>
            </a:br>
            <a:endParaRPr lang="en-US" dirty="0"/>
          </a:p>
        </p:txBody>
      </p:sp>
    </p:spTree>
    <p:extLst>
      <p:ext uri="{BB962C8B-B14F-4D97-AF65-F5344CB8AC3E}">
        <p14:creationId xmlns:p14="http://schemas.microsoft.com/office/powerpoint/2010/main" val="21272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8"/>
          <p:cNvSpPr txBox="1">
            <a:spLocks noGrp="1"/>
          </p:cNvSpPr>
          <p:nvPr>
            <p:ph type="title"/>
          </p:nvPr>
        </p:nvSpPr>
        <p:spPr>
          <a:xfrm>
            <a:off x="2070432" y="379502"/>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Debriefing Your Learning (5)</a:t>
            </a:r>
            <a:endParaRPr dirty="0"/>
          </a:p>
        </p:txBody>
      </p:sp>
      <p:graphicFrame>
        <p:nvGraphicFramePr>
          <p:cNvPr id="9" name="Google Shape;644;p58" descr="Graphic organizer listing strengths, barriers, student data and evidence, and accessibility resources to consider ">
            <a:extLst>
              <a:ext uri="{FF2B5EF4-FFF2-40B4-BE49-F238E27FC236}">
                <a16:creationId xmlns:a16="http://schemas.microsoft.com/office/drawing/2014/main" id="{9547F404-0628-4F27-A0DB-F60DA7DF19AD}"/>
              </a:ext>
            </a:extLst>
          </p:cNvPr>
          <p:cNvGraphicFramePr>
            <a:graphicFrameLocks noGrp="1"/>
          </p:cNvGraphicFramePr>
          <p:nvPr>
            <p:ph sz="quarter" idx="11"/>
          </p:nvPr>
        </p:nvGraphicFramePr>
        <p:xfrm>
          <a:off x="2148840" y="1883664"/>
          <a:ext cx="8863800" cy="3916900"/>
        </p:xfrm>
        <a:graphic>
          <a:graphicData uri="http://schemas.openxmlformats.org/drawingml/2006/table">
            <a:tbl>
              <a:tblPr firstRow="1">
                <a:noFill/>
                <a:tableStyleId>{FE3C5181-EA1B-42BD-98D1-7817ED801C59}</a:tableStyleId>
              </a:tblPr>
              <a:tblGrid>
                <a:gridCol w="4431900">
                  <a:extLst>
                    <a:ext uri="{9D8B030D-6E8A-4147-A177-3AD203B41FA5}">
                      <a16:colId xmlns:a16="http://schemas.microsoft.com/office/drawing/2014/main" val="20000"/>
                    </a:ext>
                  </a:extLst>
                </a:gridCol>
                <a:gridCol w="4431900">
                  <a:extLst>
                    <a:ext uri="{9D8B030D-6E8A-4147-A177-3AD203B41FA5}">
                      <a16:colId xmlns:a16="http://schemas.microsoft.com/office/drawing/2014/main" val="20001"/>
                    </a:ext>
                  </a:extLst>
                </a:gridCol>
              </a:tblGrid>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Strengths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Challenges</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958450">
                <a:tc>
                  <a:txBody>
                    <a:bodyPr/>
                    <a:lstStyle/>
                    <a:p>
                      <a:pPr marL="0" marR="0" lvl="0" indent="0" algn="l" rtl="0">
                        <a:lnSpc>
                          <a:spcPct val="107000"/>
                        </a:lnSpc>
                        <a:spcBef>
                          <a:spcPts val="0"/>
                        </a:spcBef>
                        <a:spcAft>
                          <a:spcPts val="0"/>
                        </a:spcAft>
                        <a:buNone/>
                      </a:pPr>
                      <a:r>
                        <a:rPr lang="en-US" sz="2400" b="1">
                          <a:solidFill>
                            <a:schemeClr val="dk2"/>
                          </a:solidFill>
                          <a:latin typeface="Arial" panose="020B0604020202020204" pitchFamily="34" charset="0"/>
                          <a:ea typeface="Arial"/>
                          <a:cs typeface="Arial" panose="020B0604020202020204" pitchFamily="34" charset="0"/>
                          <a:sym typeface="Arial"/>
                        </a:rPr>
                        <a:t>Student Data and </a:t>
                      </a:r>
                      <a:br>
                        <a:rPr lang="en-US" sz="2400" b="1">
                          <a:solidFill>
                            <a:schemeClr val="dk2"/>
                          </a:solidFill>
                          <a:latin typeface="Arial" panose="020B0604020202020204" pitchFamily="34" charset="0"/>
                          <a:ea typeface="Arial"/>
                          <a:cs typeface="Arial" panose="020B0604020202020204" pitchFamily="34" charset="0"/>
                          <a:sym typeface="Arial"/>
                        </a:rPr>
                      </a:br>
                      <a:r>
                        <a:rPr lang="en-US" sz="2400" b="1">
                          <a:solidFill>
                            <a:schemeClr val="dk2"/>
                          </a:solidFill>
                          <a:latin typeface="Arial" panose="020B0604020202020204" pitchFamily="34" charset="0"/>
                          <a:ea typeface="Arial"/>
                          <a:cs typeface="Arial" panose="020B0604020202020204" pitchFamily="34" charset="0"/>
                          <a:sym typeface="Arial"/>
                        </a:rPr>
                        <a:t>Evidence</a:t>
                      </a:r>
                      <a:endParaRPr sz="240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Accessibility Resources </a:t>
                      </a:r>
                      <a:endParaRPr dirty="0">
                        <a:latin typeface="Arial" panose="020B0604020202020204" pitchFamily="34" charset="0"/>
                        <a:cs typeface="Arial" panose="020B0604020202020204" pitchFamily="34" charset="0"/>
                      </a:endParaRPr>
                    </a:p>
                    <a:p>
                      <a:pPr marL="0" marR="0" lvl="0" indent="0" algn="r" rtl="0">
                        <a:lnSpc>
                          <a:spcPct val="107000"/>
                        </a:lnSpc>
                        <a:spcBef>
                          <a:spcPts val="0"/>
                        </a:spcBef>
                        <a:spcAft>
                          <a:spcPts val="0"/>
                        </a:spcAft>
                        <a:buNone/>
                      </a:pPr>
                      <a:r>
                        <a:rPr lang="en-US" sz="2400" b="1" dirty="0">
                          <a:solidFill>
                            <a:schemeClr val="dk2"/>
                          </a:solidFill>
                          <a:latin typeface="Arial" panose="020B0604020202020204" pitchFamily="34" charset="0"/>
                          <a:ea typeface="Arial"/>
                          <a:cs typeface="Arial" panose="020B0604020202020204" pitchFamily="34" charset="0"/>
                          <a:sym typeface="Arial"/>
                        </a:rPr>
                        <a:t>to Consider</a:t>
                      </a:r>
                      <a:endParaRPr sz="2400" dirty="0">
                        <a:solidFill>
                          <a:schemeClr val="dk2"/>
                        </a:solidFill>
                        <a:latin typeface="Arial" panose="020B0604020202020204" pitchFamily="34" charset="0"/>
                        <a:ea typeface="Arial"/>
                        <a:cs typeface="Arial" panose="020B0604020202020204" pitchFamily="34" charset="0"/>
                        <a:sym typeface="Arial"/>
                      </a:endParaRPr>
                    </a:p>
                  </a:txBody>
                  <a:tcPr marL="17100" marR="17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4AE5C034-3725-05A2-220D-1E2CA926D86C}"/>
              </a:ext>
            </a:extLst>
          </p:cNvPr>
          <p:cNvSpPr txBox="1"/>
          <p:nvPr/>
        </p:nvSpPr>
        <p:spPr>
          <a:xfrm>
            <a:off x="2219036" y="2415309"/>
            <a:ext cx="34243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Strong computational skills in mathematics</a:t>
            </a:r>
          </a:p>
          <a:p>
            <a:pPr marL="285750" indent="-285750">
              <a:buChar char="•"/>
            </a:pPr>
            <a:r>
              <a:rPr lang="en-US" sz="1600" dirty="0"/>
              <a:t>Loves working with technology</a:t>
            </a:r>
          </a:p>
          <a:p>
            <a:pPr marL="285750" indent="-285750">
              <a:buChar char="•"/>
            </a:pPr>
            <a:r>
              <a:rPr lang="en-US" sz="1600" dirty="0"/>
              <a:t>Uses audio of text in mathematics </a:t>
            </a:r>
          </a:p>
        </p:txBody>
      </p:sp>
      <p:sp>
        <p:nvSpPr>
          <p:cNvPr id="4" name="TextBox 3">
            <a:extLst>
              <a:ext uri="{FF2B5EF4-FFF2-40B4-BE49-F238E27FC236}">
                <a16:creationId xmlns:a16="http://schemas.microsoft.com/office/drawing/2014/main" id="{11DC6FA3-E202-C55B-85F6-48734ADC8901}"/>
              </a:ext>
            </a:extLst>
          </p:cNvPr>
          <p:cNvSpPr txBox="1"/>
          <p:nvPr/>
        </p:nvSpPr>
        <p:spPr>
          <a:xfrm>
            <a:off x="7060911" y="2367684"/>
            <a:ext cx="38746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Below standard in all content areas</a:t>
            </a:r>
          </a:p>
          <a:p>
            <a:pPr marL="285750" indent="-285750">
              <a:buChar char="•"/>
            </a:pPr>
            <a:r>
              <a:rPr lang="en-US" sz="1600" dirty="0"/>
              <a:t>Is easily distracted and has trouble following directions and completing independent assignments and assessments. </a:t>
            </a:r>
          </a:p>
        </p:txBody>
      </p:sp>
      <p:sp>
        <p:nvSpPr>
          <p:cNvPr id="5" name="TextBox 4">
            <a:extLst>
              <a:ext uri="{FF2B5EF4-FFF2-40B4-BE49-F238E27FC236}">
                <a16:creationId xmlns:a16="http://schemas.microsoft.com/office/drawing/2014/main" id="{01099772-D970-E753-FF01-5AA400096A7A}"/>
              </a:ext>
            </a:extLst>
          </p:cNvPr>
          <p:cNvSpPr txBox="1"/>
          <p:nvPr/>
        </p:nvSpPr>
        <p:spPr>
          <a:xfrm>
            <a:off x="2216150" y="4756150"/>
            <a:ext cx="41171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dirty="0"/>
              <a:t>Reads at a 2.5 grade level equivalency. </a:t>
            </a:r>
          </a:p>
          <a:p>
            <a:pPr marL="285750" indent="-285750">
              <a:buChar char="•"/>
            </a:pPr>
            <a:r>
              <a:rPr lang="en-US" sz="1600" dirty="0"/>
              <a:t>Reading intervention formative assessment data </a:t>
            </a:r>
          </a:p>
        </p:txBody>
      </p:sp>
      <p:sp>
        <p:nvSpPr>
          <p:cNvPr id="3" name="TextBox 2">
            <a:extLst>
              <a:ext uri="{FF2B5EF4-FFF2-40B4-BE49-F238E27FC236}">
                <a16:creationId xmlns:a16="http://schemas.microsoft.com/office/drawing/2014/main" id="{97EE9DBE-CF51-F505-FC32-3AFBBDAD9B81}"/>
              </a:ext>
            </a:extLst>
          </p:cNvPr>
          <p:cNvSpPr txBox="1"/>
          <p:nvPr/>
        </p:nvSpPr>
        <p:spPr>
          <a:xfrm>
            <a:off x="7098323" y="4595446"/>
            <a:ext cx="37982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During classroom instruction: </a:t>
            </a:r>
          </a:p>
          <a:p>
            <a:pPr marL="285750" indent="-285750">
              <a:buFont typeface="Arial" panose="020B0604020202020204" pitchFamily="34" charset="0"/>
              <a:buChar char="•"/>
            </a:pPr>
            <a:r>
              <a:rPr lang="en-US" sz="1600" dirty="0"/>
              <a:t>ELA: </a:t>
            </a:r>
          </a:p>
          <a:p>
            <a:pPr marL="285750" indent="-285750">
              <a:buFont typeface="Arial" panose="020B0604020202020204" pitchFamily="34" charset="0"/>
              <a:buChar char="•"/>
            </a:pPr>
            <a:r>
              <a:rPr lang="en-US" sz="1600" dirty="0"/>
              <a:t>Math: </a:t>
            </a:r>
          </a:p>
          <a:p>
            <a:pPr marL="285750" indent="-285750">
              <a:buFont typeface="Arial" panose="020B0604020202020204" pitchFamily="34" charset="0"/>
              <a:buChar char="•"/>
            </a:pPr>
            <a:r>
              <a:rPr lang="en-US" sz="1600" dirty="0"/>
              <a:t>CAST: </a:t>
            </a:r>
            <a:endParaRPr lang="en-US" dirty="0"/>
          </a:p>
        </p:txBody>
      </p:sp>
      <p:pic>
        <p:nvPicPr>
          <p:cNvPr id="8" name="Picture 4" descr="Girl with notebook and backpack.">
            <a:extLst>
              <a:ext uri="{FF2B5EF4-FFF2-40B4-BE49-F238E27FC236}">
                <a16:creationId xmlns:a16="http://schemas.microsoft.com/office/drawing/2014/main" id="{CE95759C-44A4-4267-A7E8-E10AD0498290}"/>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5715000" y="2788920"/>
            <a:ext cx="1379031" cy="1965960"/>
          </a:xfrm>
          <a:prstGeom prst="rect">
            <a:avLst/>
          </a:prstGeom>
        </p:spPr>
      </p:pic>
    </p:spTree>
    <p:extLst>
      <p:ext uri="{BB962C8B-B14F-4D97-AF65-F5344CB8AC3E}">
        <p14:creationId xmlns:p14="http://schemas.microsoft.com/office/powerpoint/2010/main" val="195695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3"/>
          <p:cNvSpPr txBox="1">
            <a:spLocks noGrp="1"/>
          </p:cNvSpPr>
          <p:nvPr>
            <p:ph type="title"/>
          </p:nvPr>
        </p:nvSpPr>
        <p:spPr>
          <a:xfrm>
            <a:off x="1985818" y="365125"/>
            <a:ext cx="973914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Remember!</a:t>
            </a:r>
            <a:endParaRPr dirty="0"/>
          </a:p>
        </p:txBody>
      </p:sp>
      <p:pic>
        <p:nvPicPr>
          <p:cNvPr id="684" name="Google Shape;684;p63" descr="Three diverse girls with arms around each oth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921428" y="1690688"/>
            <a:ext cx="5867928" cy="41894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5"/>
          <p:cNvSpPr txBox="1">
            <a:spLocks noGrp="1"/>
          </p:cNvSpPr>
          <p:nvPr>
            <p:ph type="title"/>
          </p:nvPr>
        </p:nvSpPr>
        <p:spPr>
          <a:xfrm>
            <a:off x="1981677" y="365125"/>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Resources and Q&amp;A</a:t>
            </a:r>
            <a:endParaRPr dirty="0"/>
          </a:p>
        </p:txBody>
      </p:sp>
      <p:pic>
        <p:nvPicPr>
          <p:cNvPr id="698" name="Google Shape;698;p65" descr="Lilly Rosenberger"/>
          <p:cNvPicPr preferRelativeResize="0">
            <a:picLocks noGrp="1"/>
          </p:cNvPicPr>
          <p:nvPr>
            <p:ph type="body" idx="1"/>
          </p:nvPr>
        </p:nvPicPr>
        <p:blipFill rotWithShape="1">
          <a:blip r:embed="rId3">
            <a:alphaModFix/>
          </a:blip>
          <a:srcRect/>
          <a:stretch/>
        </p:blipFill>
        <p:spPr>
          <a:xfrm>
            <a:off x="2328923" y="2089952"/>
            <a:ext cx="2596500" cy="2596500"/>
          </a:xfrm>
          <a:prstGeom prst="ellipse">
            <a:avLst/>
          </a:prstGeom>
          <a:noFill/>
          <a:ln>
            <a:noFill/>
          </a:ln>
        </p:spPr>
      </p:pic>
      <p:sp>
        <p:nvSpPr>
          <p:cNvPr id="699" name="Google Shape;699;p65"/>
          <p:cNvSpPr txBox="1">
            <a:spLocks noGrp="1"/>
          </p:cNvSpPr>
          <p:nvPr>
            <p:ph type="body" idx="2"/>
          </p:nvPr>
        </p:nvSpPr>
        <p:spPr>
          <a:xfrm>
            <a:off x="4292405" y="2244168"/>
            <a:ext cx="7495800" cy="2369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04864"/>
              </a:buClr>
              <a:buSzPts val="2800"/>
              <a:buNone/>
            </a:pPr>
            <a:r>
              <a:rPr lang="en-US" b="1" dirty="0"/>
              <a:t>Lilly Rosenberger</a:t>
            </a:r>
            <a:endParaRPr dirty="0"/>
          </a:p>
          <a:p>
            <a:pPr marL="0" lvl="0" indent="0" algn="ctr" rtl="0">
              <a:lnSpc>
                <a:spcPct val="100000"/>
              </a:lnSpc>
              <a:spcBef>
                <a:spcPts val="0"/>
              </a:spcBef>
              <a:spcAft>
                <a:spcPts val="0"/>
              </a:spcAft>
              <a:buClr>
                <a:srgbClr val="104864"/>
              </a:buClr>
              <a:buSzPts val="2000"/>
              <a:buNone/>
            </a:pPr>
            <a:r>
              <a:rPr lang="en-US" sz="2000" dirty="0"/>
              <a:t>(she/her/hers)</a:t>
            </a:r>
            <a:br>
              <a:rPr lang="en-US" dirty="0"/>
            </a:br>
            <a:r>
              <a:rPr lang="en-US" sz="2400" dirty="0"/>
              <a:t>Management Analyst </a:t>
            </a:r>
            <a:br>
              <a:rPr lang="en-US" sz="2400" dirty="0"/>
            </a:br>
            <a:r>
              <a:rPr lang="en-US" sz="2400" dirty="0"/>
              <a:t>Kern County Office of Education</a:t>
            </a:r>
            <a:br>
              <a:rPr lang="en-US" sz="2400" dirty="0"/>
            </a:br>
            <a:r>
              <a:rPr lang="en-US" sz="2400" dirty="0"/>
              <a:t>lirosenberger@kern.org</a:t>
            </a:r>
            <a:endParaRPr dirty="0"/>
          </a:p>
          <a:p>
            <a:pPr marL="0" lvl="0" indent="0" algn="ctr" rtl="0">
              <a:lnSpc>
                <a:spcPct val="100000"/>
              </a:lnSpc>
              <a:spcBef>
                <a:spcPts val="0"/>
              </a:spcBef>
              <a:spcAft>
                <a:spcPts val="0"/>
              </a:spcAft>
              <a:buClr>
                <a:srgbClr val="104864"/>
              </a:buClr>
              <a:buSzPts val="2400"/>
              <a:buNone/>
            </a:pPr>
            <a:r>
              <a:rPr lang="en-US" sz="2400" dirty="0"/>
              <a:t>@lillyrosenberg1</a:t>
            </a:r>
            <a:endParaRPr dirty="0"/>
          </a:p>
        </p:txBody>
      </p:sp>
      <p:pic>
        <p:nvPicPr>
          <p:cNvPr id="700" name="Google Shape;700;p65" descr="Twitter Icon"/>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6503109" y="4189993"/>
            <a:ext cx="323100" cy="262200"/>
          </a:xfrm>
          <a:prstGeom prst="rect">
            <a:avLst/>
          </a:prstGeom>
          <a:noFill/>
          <a:ln>
            <a:noFill/>
          </a:ln>
        </p:spPr>
      </p:pic>
      <p:sp>
        <p:nvSpPr>
          <p:cNvPr id="697" name="Google Shape;697;p65"/>
          <p:cNvSpPr txBox="1">
            <a:spLocks noGrp="1"/>
          </p:cNvSpPr>
          <p:nvPr>
            <p:ph type="body" idx="7"/>
          </p:nvPr>
        </p:nvSpPr>
        <p:spPr>
          <a:xfrm>
            <a:off x="5112001" y="5377857"/>
            <a:ext cx="5856608" cy="51829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04864"/>
              </a:buClr>
              <a:buSzPts val="3200"/>
              <a:buNone/>
            </a:pPr>
            <a:r>
              <a:rPr lang="en-US" sz="2800" b="1" u="sng" dirty="0">
                <a:solidFill>
                  <a:schemeClr val="hlink"/>
                </a:solidFill>
              </a:rPr>
              <a:t>bit.ly/</a:t>
            </a:r>
            <a:r>
              <a:rPr lang="en-US" sz="2800" b="1" u="sng" dirty="0" err="1">
                <a:solidFill>
                  <a:schemeClr val="hlink"/>
                </a:solidFill>
              </a:rPr>
              <a:t>artrainingseries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6"/>
          <p:cNvSpPr txBox="1">
            <a:spLocks noGrp="1"/>
          </p:cNvSpPr>
          <p:nvPr>
            <p:ph type="title"/>
          </p:nvPr>
        </p:nvSpPr>
        <p:spPr>
          <a:xfrm>
            <a:off x="7123471" y="2064775"/>
            <a:ext cx="4527755" cy="27284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Arial Narrow"/>
              <a:buNone/>
            </a:pPr>
            <a:r>
              <a:rPr lang="en-US" dirty="0"/>
              <a:t>Thank You!</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
          <p:cNvSpPr txBox="1">
            <a:spLocks noGrp="1"/>
          </p:cNvSpPr>
          <p:nvPr>
            <p:ph type="title"/>
          </p:nvPr>
        </p:nvSpPr>
        <p:spPr>
          <a:xfrm>
            <a:off x="1948512" y="377070"/>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Resources (1)</a:t>
            </a:r>
            <a:endParaRPr dirty="0"/>
          </a:p>
        </p:txBody>
      </p:sp>
      <p:sp>
        <p:nvSpPr>
          <p:cNvPr id="204" name="Google Shape;204;p5"/>
          <p:cNvSpPr txBox="1">
            <a:spLocks noGrp="1"/>
          </p:cNvSpPr>
          <p:nvPr>
            <p:ph type="body" idx="1"/>
          </p:nvPr>
        </p:nvSpPr>
        <p:spPr>
          <a:xfrm>
            <a:off x="3017520" y="1434262"/>
            <a:ext cx="7836485" cy="67807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04864"/>
              </a:buClr>
              <a:buSzPts val="3200"/>
              <a:buNone/>
            </a:pPr>
            <a:r>
              <a:rPr lang="en-US" sz="3200" b="1" u="sng" dirty="0">
                <a:solidFill>
                  <a:schemeClr val="hlink"/>
                </a:solidFill>
              </a:rPr>
              <a:t>bit.ly/</a:t>
            </a:r>
            <a:r>
              <a:rPr lang="en-US" sz="3200" b="1" u="sng" dirty="0" err="1">
                <a:solidFill>
                  <a:schemeClr val="hlink"/>
                </a:solidFill>
              </a:rPr>
              <a:t>artrainingseries</a:t>
            </a:r>
            <a:endParaRPr lang="en-US" dirty="0"/>
          </a:p>
        </p:txBody>
      </p:sp>
      <p:pic>
        <p:nvPicPr>
          <p:cNvPr id="205" name="Google Shape;205;p5" descr="Identifying Learning Characteristics Note catcher"/>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2848188" y="2300937"/>
            <a:ext cx="3247812" cy="3694298"/>
          </a:xfrm>
          <a:prstGeom prst="rect">
            <a:avLst/>
          </a:prstGeom>
          <a:noFill/>
          <a:ln>
            <a:noFill/>
          </a:ln>
        </p:spPr>
      </p:pic>
      <p:pic>
        <p:nvPicPr>
          <p:cNvPr id="207" name="Google Shape;207;p5" descr="Notetaking guide with a pencil"/>
          <p:cNvPicPr preferRelativeResize="0">
            <a:picLocks noGrp="1"/>
          </p:cNvPicPr>
          <p:nvPr>
            <p:ph type="body" idx="4"/>
          </p:nvPr>
        </p:nvPicPr>
        <p:blipFill rotWithShape="1">
          <a:blip r:embed="rId4">
            <a:alphaModFix/>
          </a:blip>
          <a:srcRect/>
          <a:stretch/>
        </p:blipFill>
        <p:spPr>
          <a:xfrm>
            <a:off x="7122053" y="2841644"/>
            <a:ext cx="2601300" cy="269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6"/>
          <p:cNvSpPr txBox="1">
            <a:spLocks noGrp="1"/>
          </p:cNvSpPr>
          <p:nvPr>
            <p:ph type="title"/>
          </p:nvPr>
        </p:nvSpPr>
        <p:spPr>
          <a:xfrm>
            <a:off x="690448" y="5613467"/>
            <a:ext cx="10515600" cy="9114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Arial Narrow"/>
              <a:buNone/>
            </a:pPr>
            <a:r>
              <a:rPr lang="en-US" dirty="0"/>
              <a:t>Why Use Accessibility Resources?</a:t>
            </a:r>
            <a:endParaRPr dirty="0"/>
          </a:p>
        </p:txBody>
      </p:sp>
    </p:spTree>
    <p:extLst>
      <p:ext uri="{BB962C8B-B14F-4D97-AF65-F5344CB8AC3E}">
        <p14:creationId xmlns:p14="http://schemas.microsoft.com/office/powerpoint/2010/main" val="192176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title"/>
          </p:nvPr>
        </p:nvSpPr>
        <p:spPr>
          <a:xfrm>
            <a:off x="2052861" y="388276"/>
            <a:ext cx="9672106"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Imagine...</a:t>
            </a:r>
            <a:endParaRPr dirty="0"/>
          </a:p>
        </p:txBody>
      </p:sp>
      <p:pic>
        <p:nvPicPr>
          <p:cNvPr id="220" name="Google Shape;220;p7" descr="Student given a paper–pencil test"/>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860675" y="2564037"/>
            <a:ext cx="4232275" cy="2836414"/>
          </a:xfrm>
          <a:prstGeom prst="ellipse">
            <a:avLst/>
          </a:prstGeom>
          <a:noFill/>
          <a:ln>
            <a:noFill/>
          </a:ln>
        </p:spPr>
      </p:pic>
      <p:pic>
        <p:nvPicPr>
          <p:cNvPr id="221" name="Google Shape;221;p7" descr="Boy sitting at a computer"/>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7494588" y="2577580"/>
            <a:ext cx="4230687" cy="2809327"/>
          </a:xfrm>
          <a:prstGeom prst="ellipse">
            <a:avLst/>
          </a:prstGeom>
          <a:noFill/>
          <a:ln>
            <a:noFill/>
          </a:ln>
        </p:spPr>
      </p:pic>
    </p:spTree>
    <p:extLst>
      <p:ext uri="{BB962C8B-B14F-4D97-AF65-F5344CB8AC3E}">
        <p14:creationId xmlns:p14="http://schemas.microsoft.com/office/powerpoint/2010/main" val="125111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2861187" y="365125"/>
            <a:ext cx="8863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4400"/>
              <a:buFont typeface="Arial Narrow"/>
              <a:buNone/>
            </a:pPr>
            <a:r>
              <a:rPr lang="en-US" dirty="0"/>
              <a:t>Reflection</a:t>
            </a:r>
            <a:endParaRPr dirty="0"/>
          </a:p>
        </p:txBody>
      </p:sp>
      <p:sp>
        <p:nvSpPr>
          <p:cNvPr id="3" name="Speech Bubble: Rectangle with Corners Rounded 2">
            <a:extLst>
              <a:ext uri="{FF2B5EF4-FFF2-40B4-BE49-F238E27FC236}">
                <a16:creationId xmlns:a16="http://schemas.microsoft.com/office/drawing/2014/main" id="{0D8F74BE-8EDB-E379-CF11-057D5829A3FA}"/>
              </a:ext>
            </a:extLst>
          </p:cNvPr>
          <p:cNvSpPr/>
          <p:nvPr/>
        </p:nvSpPr>
        <p:spPr>
          <a:xfrm>
            <a:off x="8434414" y="165595"/>
            <a:ext cx="3525522" cy="1332021"/>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Pacifico"/>
              <a:ea typeface="+mn-lt"/>
              <a:cs typeface="+mn-lt"/>
            </a:endParaRPr>
          </a:p>
          <a:p>
            <a:pPr algn="ctr"/>
            <a:r>
              <a:rPr lang="en-US" sz="2800" dirty="0">
                <a:latin typeface="Pacifico"/>
                <a:ea typeface="+mn-lt"/>
                <a:cs typeface="+mn-lt"/>
              </a:rPr>
              <a:t>Drop </a:t>
            </a:r>
            <a:endParaRPr lang="en-US" sz="2800" dirty="0">
              <a:latin typeface="Pacifico"/>
            </a:endParaRPr>
          </a:p>
          <a:p>
            <a:pPr algn="ctr"/>
            <a:r>
              <a:rPr lang="en-US" sz="2800" dirty="0">
                <a:ea typeface="+mn-lt"/>
                <a:cs typeface="+mn-lt"/>
              </a:rPr>
              <a:t>it in the chat</a:t>
            </a:r>
            <a:endParaRPr lang="en-US" sz="2800" dirty="0">
              <a:cs typeface="Arial"/>
            </a:endParaRPr>
          </a:p>
          <a:p>
            <a:pPr algn="ctr"/>
            <a:br>
              <a:rPr lang="en-US" dirty="0"/>
            </a:br>
            <a:endParaRPr lang="en-US" dirty="0"/>
          </a:p>
        </p:txBody>
      </p:sp>
      <p:sp>
        <p:nvSpPr>
          <p:cNvPr id="228" name="Google Shape;228;p8"/>
          <p:cNvSpPr txBox="1">
            <a:spLocks noGrp="1"/>
          </p:cNvSpPr>
          <p:nvPr>
            <p:ph type="body" idx="1"/>
          </p:nvPr>
        </p:nvSpPr>
        <p:spPr>
          <a:xfrm>
            <a:off x="2861187" y="1907714"/>
            <a:ext cx="7784067" cy="1338021"/>
          </a:xfrm>
          <a:prstGeom prst="rect">
            <a:avLst/>
          </a:prstGeom>
          <a:noFill/>
          <a:ln>
            <a:noFill/>
          </a:ln>
        </p:spPr>
        <p:txBody>
          <a:bodyPr spcFirstLastPara="1" wrap="square" lIns="91425" tIns="45700" rIns="91425" bIns="45700" anchor="t" anchorCtr="0">
            <a:noAutofit/>
          </a:bodyPr>
          <a:lstStyle/>
          <a:p>
            <a:pPr marL="461645" lvl="0" indent="-461645" algn="l" rtl="0">
              <a:lnSpc>
                <a:spcPct val="90000"/>
              </a:lnSpc>
              <a:spcBef>
                <a:spcPts val="0"/>
              </a:spcBef>
              <a:spcAft>
                <a:spcPts val="0"/>
              </a:spcAft>
              <a:buClr>
                <a:srgbClr val="004260"/>
              </a:buClr>
              <a:buSzPts val="2800"/>
              <a:buChar char="•"/>
            </a:pPr>
            <a:r>
              <a:rPr lang="en-US" dirty="0"/>
              <a:t>Which version of the test yields the more accurate score—the paper version or computer version?</a:t>
            </a:r>
          </a:p>
        </p:txBody>
      </p:sp>
      <p:sp>
        <p:nvSpPr>
          <p:cNvPr id="2" name="TextBox 1">
            <a:extLst>
              <a:ext uri="{FF2B5EF4-FFF2-40B4-BE49-F238E27FC236}">
                <a16:creationId xmlns:a16="http://schemas.microsoft.com/office/drawing/2014/main" id="{B5B5687A-0B38-9B41-DB4F-17EEEAA7E3DB}"/>
              </a:ext>
            </a:extLst>
          </p:cNvPr>
          <p:cNvSpPr txBox="1"/>
          <p:nvPr/>
        </p:nvSpPr>
        <p:spPr>
          <a:xfrm>
            <a:off x="2905931" y="3364423"/>
            <a:ext cx="777498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Char char="•"/>
            </a:pPr>
            <a:r>
              <a:rPr lang="en-US" sz="2800" dirty="0">
                <a:solidFill>
                  <a:srgbClr val="004260"/>
                </a:solidFill>
                <a:latin typeface="Arial"/>
                <a:ea typeface="Arial"/>
                <a:cs typeface="Arial"/>
              </a:rPr>
              <a:t>Which provides Patrick’s teacher, Mr. Hernandez, with more helpful information? </a:t>
            </a:r>
            <a:r>
              <a:rPr lang="en-US" sz="2800" dirty="0">
                <a:latin typeface="Arial"/>
                <a:ea typeface="Arial"/>
                <a:cs typeface="Arial"/>
              </a:rPr>
              <a:t>​</a:t>
            </a:r>
            <a:endParaRPr lang="en-US"/>
          </a:p>
        </p:txBody>
      </p:sp>
      <p:sp>
        <p:nvSpPr>
          <p:cNvPr id="4" name="TextBox 3">
            <a:extLst>
              <a:ext uri="{FF2B5EF4-FFF2-40B4-BE49-F238E27FC236}">
                <a16:creationId xmlns:a16="http://schemas.microsoft.com/office/drawing/2014/main" id="{558EA997-37C6-C2BC-AEC7-888CB6BD1F02}"/>
              </a:ext>
            </a:extLst>
          </p:cNvPr>
          <p:cNvSpPr txBox="1"/>
          <p:nvPr/>
        </p:nvSpPr>
        <p:spPr>
          <a:xfrm>
            <a:off x="2905932" y="5011118"/>
            <a:ext cx="74908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Char char="•"/>
            </a:pPr>
            <a:r>
              <a:rPr lang="en-US" sz="2800" dirty="0">
                <a:solidFill>
                  <a:srgbClr val="004260"/>
                </a:solidFill>
                <a:latin typeface="Arial"/>
                <a:ea typeface="Arial"/>
                <a:cs typeface="Arial"/>
              </a:rPr>
              <a:t>Which is fairer? </a:t>
            </a:r>
            <a:r>
              <a:rPr lang="en-US" sz="2800" dirty="0">
                <a:latin typeface="Arial"/>
                <a:ea typeface="Arial"/>
                <a:cs typeface="Arial"/>
              </a:rPr>
              <a:t>​</a:t>
            </a:r>
            <a:endParaRPr lang="en-US"/>
          </a:p>
        </p:txBody>
      </p:sp>
    </p:spTree>
    <p:extLst>
      <p:ext uri="{BB962C8B-B14F-4D97-AF65-F5344CB8AC3E}">
        <p14:creationId xmlns:p14="http://schemas.microsoft.com/office/powerpoint/2010/main" val="39398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title"/>
          </p:nvPr>
        </p:nvSpPr>
        <p:spPr>
          <a:xfrm>
            <a:off x="690448" y="5568272"/>
            <a:ext cx="10515600" cy="9114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Arial"/>
              <a:buNone/>
            </a:pPr>
            <a:r>
              <a:rPr lang="en-US" dirty="0">
                <a:ea typeface="Arial"/>
                <a:cs typeface="Arial"/>
                <a:sym typeface="Arial"/>
              </a:rPr>
              <a:t>What Are Accessibility Resources?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descr="Image depicting Accessibility Resource Types"/>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04864"/>
              </a:buClr>
              <a:buSzPts val="5400"/>
              <a:buFont typeface="Arial Narrow"/>
              <a:buNone/>
            </a:pPr>
            <a:r>
              <a:rPr lang="en-US" dirty="0"/>
              <a:t>Accessibility Resource Types</a:t>
            </a:r>
            <a:endParaRPr dirty="0"/>
          </a:p>
        </p:txBody>
      </p:sp>
      <p:pic>
        <p:nvPicPr>
          <p:cNvPr id="10" name="Content Placeholder 9" descr="Three categories of accessibility resources—universal tools, designated supports, and accommodations—with illustrations of many, some, or few people next to each resource type">
            <a:extLst>
              <a:ext uri="{FF2B5EF4-FFF2-40B4-BE49-F238E27FC236}">
                <a16:creationId xmlns:a16="http://schemas.microsoft.com/office/drawing/2014/main" id="{1F6A3597-C5E0-4F43-878B-D15C1086B473}"/>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118872" y="1563624"/>
            <a:ext cx="5622488" cy="4160520"/>
          </a:xfrm>
          <a:prstGeom prst="rect">
            <a:avLst/>
          </a:prstGeom>
        </p:spPr>
      </p:pic>
      <p:sp>
        <p:nvSpPr>
          <p:cNvPr id="290" name="Google Shape;290;p15"/>
          <p:cNvSpPr txBox="1">
            <a:spLocks noGrp="1"/>
          </p:cNvSpPr>
          <p:nvPr>
            <p:ph sz="quarter" idx="10"/>
          </p:nvPr>
        </p:nvSpPr>
        <p:spPr>
          <a:xfrm>
            <a:off x="5742432" y="1563624"/>
            <a:ext cx="6446520" cy="46360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None/>
            </a:pPr>
            <a:r>
              <a:rPr lang="en-US" b="1" dirty="0">
                <a:solidFill>
                  <a:schemeClr val="dk2"/>
                </a:solidFill>
                <a:latin typeface="Arial" panose="020B0604020202020204" pitchFamily="34" charset="0"/>
                <a:cs typeface="Arial" panose="020B0604020202020204" pitchFamily="34" charset="0"/>
              </a:rPr>
              <a:t>Universal Tools </a:t>
            </a:r>
            <a:r>
              <a:rPr lang="en-US" dirty="0">
                <a:solidFill>
                  <a:schemeClr val="dk2"/>
                </a:solidFill>
                <a:latin typeface="Arial" panose="020B0604020202020204" pitchFamily="34" charset="0"/>
                <a:cs typeface="Arial" panose="020B0604020202020204" pitchFamily="34" charset="0"/>
              </a:rPr>
              <a:t>= universal supports</a:t>
            </a:r>
            <a:endParaRPr dirty="0">
              <a:latin typeface="Arial" panose="020B0604020202020204" pitchFamily="34" charset="0"/>
              <a:cs typeface="Arial" panose="020B0604020202020204" pitchFamily="34" charset="0"/>
            </a:endParaRPr>
          </a:p>
          <a:p>
            <a:pPr marL="0" lvl="0" indent="0" algn="ctr" rtl="0">
              <a:spcBef>
                <a:spcPts val="1000"/>
              </a:spcBef>
              <a:spcAft>
                <a:spcPts val="1200"/>
              </a:spcAft>
              <a:buClr>
                <a:schemeClr val="dk2"/>
              </a:buClr>
              <a:buSzPts val="3200"/>
              <a:buNone/>
            </a:pPr>
            <a:r>
              <a:rPr lang="en-US" i="1" dirty="0">
                <a:solidFill>
                  <a:schemeClr val="dk2"/>
                </a:solidFill>
                <a:latin typeface="Arial" panose="020B0604020202020204" pitchFamily="34" charset="0"/>
                <a:cs typeface="Arial" panose="020B0604020202020204" pitchFamily="34" charset="0"/>
              </a:rPr>
              <a:t>(All students)</a:t>
            </a:r>
            <a:endParaRPr dirty="0">
              <a:solidFill>
                <a:schemeClr val="dk2"/>
              </a:solidFill>
              <a:latin typeface="Arial" panose="020B0604020202020204" pitchFamily="34" charset="0"/>
              <a:cs typeface="Arial" panose="020B0604020202020204" pitchFamily="34" charset="0"/>
            </a:endParaRPr>
          </a:p>
          <a:p>
            <a:pPr marL="0" lvl="0" indent="0" algn="ctr" rtl="0">
              <a:spcBef>
                <a:spcPts val="2200"/>
              </a:spcBef>
              <a:spcAft>
                <a:spcPts val="0"/>
              </a:spcAft>
              <a:buClr>
                <a:schemeClr val="dk2"/>
              </a:buClr>
              <a:buSzPts val="2800"/>
              <a:buNone/>
            </a:pPr>
            <a:r>
              <a:rPr lang="en-US" b="1" dirty="0">
                <a:solidFill>
                  <a:schemeClr val="dk2"/>
                </a:solidFill>
                <a:latin typeface="Arial" panose="020B0604020202020204" pitchFamily="34" charset="0"/>
                <a:cs typeface="Arial" panose="020B0604020202020204" pitchFamily="34" charset="0"/>
              </a:rPr>
              <a:t>Designated Supports </a:t>
            </a:r>
            <a:r>
              <a:rPr lang="en-US" dirty="0">
                <a:solidFill>
                  <a:schemeClr val="dk2"/>
                </a:solidFill>
                <a:latin typeface="Arial" panose="020B0604020202020204" pitchFamily="34" charset="0"/>
                <a:cs typeface="Arial" panose="020B0604020202020204" pitchFamily="34" charset="0"/>
              </a:rPr>
              <a:t>=</a:t>
            </a:r>
            <a:r>
              <a:rPr lang="en-US" b="1" dirty="0">
                <a:solidFill>
                  <a:schemeClr val="dk2"/>
                </a:solidFill>
                <a:latin typeface="Arial" panose="020B0604020202020204" pitchFamily="34" charset="0"/>
                <a:cs typeface="Arial" panose="020B0604020202020204" pitchFamily="34" charset="0"/>
              </a:rPr>
              <a:t> </a:t>
            </a:r>
            <a:r>
              <a:rPr lang="en-US" dirty="0">
                <a:solidFill>
                  <a:schemeClr val="dk2"/>
                </a:solidFill>
                <a:latin typeface="Arial" panose="020B0604020202020204" pitchFamily="34" charset="0"/>
                <a:cs typeface="Arial" panose="020B0604020202020204" pitchFamily="34" charset="0"/>
              </a:rPr>
              <a:t>supplemental supports</a:t>
            </a:r>
            <a:endParaRPr dirty="0">
              <a:latin typeface="Arial" panose="020B0604020202020204" pitchFamily="34" charset="0"/>
              <a:cs typeface="Arial" panose="020B0604020202020204" pitchFamily="34" charset="0"/>
            </a:endParaRPr>
          </a:p>
          <a:p>
            <a:pPr marL="0" lvl="0" indent="0" algn="ctr" rtl="0">
              <a:spcBef>
                <a:spcPts val="1000"/>
              </a:spcBef>
              <a:spcAft>
                <a:spcPts val="1200"/>
              </a:spcAft>
              <a:buClr>
                <a:schemeClr val="dk2"/>
              </a:buClr>
              <a:buSzPts val="3200"/>
              <a:buNone/>
            </a:pPr>
            <a:r>
              <a:rPr lang="en-US" i="1" dirty="0">
                <a:solidFill>
                  <a:schemeClr val="dk2"/>
                </a:solidFill>
                <a:latin typeface="Arial" panose="020B0604020202020204" pitchFamily="34" charset="0"/>
                <a:cs typeface="Arial" panose="020B0604020202020204" pitchFamily="34" charset="0"/>
              </a:rPr>
              <a:t>(Some students)</a:t>
            </a:r>
            <a:endParaRPr dirty="0">
              <a:solidFill>
                <a:schemeClr val="dk2"/>
              </a:solidFill>
              <a:latin typeface="Arial" panose="020B0604020202020204" pitchFamily="34" charset="0"/>
              <a:cs typeface="Arial" panose="020B0604020202020204" pitchFamily="34" charset="0"/>
            </a:endParaRPr>
          </a:p>
          <a:p>
            <a:pPr marL="0" lvl="0" indent="0" algn="ctr" rtl="0">
              <a:spcBef>
                <a:spcPts val="2200"/>
              </a:spcBef>
              <a:spcAft>
                <a:spcPts val="0"/>
              </a:spcAft>
              <a:buClr>
                <a:schemeClr val="dk2"/>
              </a:buClr>
              <a:buSzPts val="2800"/>
              <a:buNone/>
            </a:pPr>
            <a:r>
              <a:rPr lang="en-US" b="1" dirty="0">
                <a:solidFill>
                  <a:schemeClr val="dk2"/>
                </a:solidFill>
                <a:latin typeface="Arial" panose="020B0604020202020204" pitchFamily="34" charset="0"/>
                <a:cs typeface="Arial" panose="020B0604020202020204" pitchFamily="34" charset="0"/>
              </a:rPr>
              <a:t>Accommodations</a:t>
            </a:r>
            <a:r>
              <a:rPr lang="en-US" dirty="0">
                <a:solidFill>
                  <a:schemeClr val="dk2"/>
                </a:solidFill>
                <a:latin typeface="Arial" panose="020B0604020202020204" pitchFamily="34" charset="0"/>
                <a:cs typeface="Arial" panose="020B0604020202020204" pitchFamily="34" charset="0"/>
              </a:rPr>
              <a:t> = intensified supports</a:t>
            </a:r>
            <a:endParaRPr dirty="0">
              <a:latin typeface="Arial" panose="020B0604020202020204" pitchFamily="34" charset="0"/>
              <a:cs typeface="Arial" panose="020B0604020202020204" pitchFamily="34" charset="0"/>
            </a:endParaRPr>
          </a:p>
          <a:p>
            <a:pPr marL="0" lvl="0" indent="0" algn="ctr" rtl="0">
              <a:spcBef>
                <a:spcPts val="1000"/>
              </a:spcBef>
              <a:spcAft>
                <a:spcPts val="0"/>
              </a:spcAft>
              <a:buClr>
                <a:schemeClr val="dk2"/>
              </a:buClr>
              <a:buSzPts val="3200"/>
              <a:buNone/>
            </a:pPr>
            <a:r>
              <a:rPr lang="en-US" i="1" dirty="0">
                <a:solidFill>
                  <a:schemeClr val="dk2"/>
                </a:solidFill>
                <a:latin typeface="Arial" panose="020B0604020202020204" pitchFamily="34" charset="0"/>
                <a:cs typeface="Arial" panose="020B0604020202020204" pitchFamily="34" charset="0"/>
              </a:rPr>
              <a:t>(Few students)</a:t>
            </a:r>
            <a:endParaRPr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1_Office Theme">
  <a:themeElements>
    <a:clrScheme name="Custom 2">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104864"/>
      </a:hlink>
      <a:folHlink>
        <a:srgbClr val="061C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2">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104864"/>
      </a:hlink>
      <a:folHlink>
        <a:srgbClr val="061C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1449</Words>
  <Application>Microsoft Office PowerPoint</Application>
  <PresentationFormat>Widescreen</PresentationFormat>
  <Paragraphs>634</Paragraphs>
  <Slides>38</Slides>
  <Notes>38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Abadi</vt:lpstr>
      <vt:lpstr>Arial</vt:lpstr>
      <vt:lpstr>Arial Narrow</vt:lpstr>
      <vt:lpstr>Arial,Sans-Serif</vt:lpstr>
      <vt:lpstr>Calibri</vt:lpstr>
      <vt:lpstr>Courier New</vt:lpstr>
      <vt:lpstr>Noto Sans Symbols</vt:lpstr>
      <vt:lpstr>Pacifico</vt:lpstr>
      <vt:lpstr>Times New Roman</vt:lpstr>
      <vt:lpstr>1_Office Theme</vt:lpstr>
      <vt:lpstr>Blank Theme</vt:lpstr>
      <vt:lpstr>1_Office Theme</vt:lpstr>
      <vt:lpstr>Matching Accessibility Resources to Students’ Needs Training</vt:lpstr>
      <vt:lpstr>Presenter</vt:lpstr>
      <vt:lpstr>Training Videos</vt:lpstr>
      <vt:lpstr>Resources (1)</vt:lpstr>
      <vt:lpstr>Why Use Accessibility Resources?</vt:lpstr>
      <vt:lpstr>Imagine...</vt:lpstr>
      <vt:lpstr>Reflection</vt:lpstr>
      <vt:lpstr>What Are Accessibility Resources?</vt:lpstr>
      <vt:lpstr>Accessibility Resource Types</vt:lpstr>
      <vt:lpstr>A Closer Look...</vt:lpstr>
      <vt:lpstr>UDL: Planning for Variability</vt:lpstr>
      <vt:lpstr>Breaks (Universal Tool)</vt:lpstr>
      <vt:lpstr>Read Aloud (Accommodation)</vt:lpstr>
      <vt:lpstr>How to Match Accessibility Resources to Students’ Needs</vt:lpstr>
      <vt:lpstr>Individual Student Assessment Accessibility Profile (ISAAP) Tool</vt:lpstr>
      <vt:lpstr>Introduction to the Accessibility Resources Planning Tool</vt:lpstr>
      <vt:lpstr>Case Study: Rudy</vt:lpstr>
      <vt:lpstr>Identifying Learning Characteristics</vt:lpstr>
      <vt:lpstr>Accessibility Needs</vt:lpstr>
      <vt:lpstr>Accessibility Resources Planning Tool (1)</vt:lpstr>
      <vt:lpstr>Accessibility Resources Planning Tool (2)</vt:lpstr>
      <vt:lpstr>Accessibility Resources Planning Tool (3)</vt:lpstr>
      <vt:lpstr>Applying Your Learning</vt:lpstr>
      <vt:lpstr>Case Study: Karla</vt:lpstr>
      <vt:lpstr>Identifying Learning Characteristics (3)</vt:lpstr>
      <vt:lpstr>Case Study:  Let’s Think About Karla</vt:lpstr>
      <vt:lpstr>Accessibility Resources  Planning Tool </vt:lpstr>
      <vt:lpstr>Apply Your Learning</vt:lpstr>
      <vt:lpstr>Apply Your Learning (2)</vt:lpstr>
      <vt:lpstr>Debrief Breakout Room Discussions</vt:lpstr>
      <vt:lpstr>Debriefing Your Learning (1) </vt:lpstr>
      <vt:lpstr>Debriefing Your Learning (2) </vt:lpstr>
      <vt:lpstr>Debriefing Your Learning (3)</vt:lpstr>
      <vt:lpstr>Debriefing Your Learning (4)</vt:lpstr>
      <vt:lpstr>Debriefing Your Learning (5)</vt:lpstr>
      <vt:lpstr>Remember!</vt:lpstr>
      <vt:lpstr>Resources and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2022-08-29T15:39:44Z</dcterms:created>
  <dcterms:modified xsi:type="dcterms:W3CDTF">2022-08-29T15:45:05Z</dcterms:modified>
</cp:coreProperties>
</file>